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2" r:id="rId1"/>
  </p:sldMasterIdLst>
  <p:notesMasterIdLst>
    <p:notesMasterId r:id="rId25"/>
  </p:notesMasterIdLst>
  <p:sldIdLst>
    <p:sldId id="256" r:id="rId2"/>
    <p:sldId id="258" r:id="rId3"/>
    <p:sldId id="259" r:id="rId4"/>
    <p:sldId id="307" r:id="rId5"/>
    <p:sldId id="323" r:id="rId6"/>
    <p:sldId id="322" r:id="rId7"/>
    <p:sldId id="321" r:id="rId8"/>
    <p:sldId id="327" r:id="rId9"/>
    <p:sldId id="326" r:id="rId10"/>
    <p:sldId id="328" r:id="rId11"/>
    <p:sldId id="329" r:id="rId12"/>
    <p:sldId id="330" r:id="rId13"/>
    <p:sldId id="331" r:id="rId14"/>
    <p:sldId id="332" r:id="rId15"/>
    <p:sldId id="333" r:id="rId16"/>
    <p:sldId id="334" r:id="rId17"/>
    <p:sldId id="337" r:id="rId18"/>
    <p:sldId id="338" r:id="rId19"/>
    <p:sldId id="339" r:id="rId20"/>
    <p:sldId id="340" r:id="rId21"/>
    <p:sldId id="341" r:id="rId22"/>
    <p:sldId id="335" r:id="rId23"/>
    <p:sldId id="28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CB107FC-D314-9141-941F-61A12D091594}">
          <p14:sldIdLst>
            <p14:sldId id="256"/>
            <p14:sldId id="258"/>
            <p14:sldId id="259"/>
            <p14:sldId id="307"/>
            <p14:sldId id="323"/>
            <p14:sldId id="322"/>
            <p14:sldId id="321"/>
            <p14:sldId id="327"/>
            <p14:sldId id="326"/>
            <p14:sldId id="328"/>
            <p14:sldId id="329"/>
            <p14:sldId id="330"/>
            <p14:sldId id="331"/>
            <p14:sldId id="332"/>
            <p14:sldId id="333"/>
            <p14:sldId id="334"/>
            <p14:sldId id="337"/>
            <p14:sldId id="338"/>
            <p14:sldId id="339"/>
            <p14:sldId id="340"/>
            <p14:sldId id="341"/>
            <p14:sldId id="335"/>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81"/>
  </p:normalViewPr>
  <p:slideViewPr>
    <p:cSldViewPr snapToGrid="0">
      <p:cViewPr varScale="1">
        <p:scale>
          <a:sx n="107" d="100"/>
          <a:sy n="107" d="100"/>
        </p:scale>
        <p:origin x="73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00E1B9-B17B-624E-94EC-5F45F873BCAA}" type="datetimeFigureOut">
              <a:rPr lang="en-US" smtClean="0"/>
              <a:t>11/2/23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66A1E2-B012-BB4E-988E-41ECE0055A2B}" type="slidenum">
              <a:rPr lang="en-US" smtClean="0"/>
              <a:t>‹#›</a:t>
            </a:fld>
            <a:endParaRPr lang="en-US"/>
          </a:p>
        </p:txBody>
      </p:sp>
    </p:spTree>
    <p:extLst>
      <p:ext uri="{BB962C8B-B14F-4D97-AF65-F5344CB8AC3E}">
        <p14:creationId xmlns:p14="http://schemas.microsoft.com/office/powerpoint/2010/main" val="1644964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66A1E2-B012-BB4E-988E-41ECE0055A2B}" type="slidenum">
              <a:rPr lang="en-US" smtClean="0"/>
              <a:t>5</a:t>
            </a:fld>
            <a:endParaRPr lang="en-US"/>
          </a:p>
        </p:txBody>
      </p:sp>
    </p:spTree>
    <p:extLst>
      <p:ext uri="{BB962C8B-B14F-4D97-AF65-F5344CB8AC3E}">
        <p14:creationId xmlns:p14="http://schemas.microsoft.com/office/powerpoint/2010/main" val="1965397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66A1E2-B012-BB4E-988E-41ECE0055A2B}" type="slidenum">
              <a:rPr lang="en-US" smtClean="0"/>
              <a:t>6</a:t>
            </a:fld>
            <a:endParaRPr lang="en-US"/>
          </a:p>
        </p:txBody>
      </p:sp>
    </p:spTree>
    <p:extLst>
      <p:ext uri="{BB962C8B-B14F-4D97-AF65-F5344CB8AC3E}">
        <p14:creationId xmlns:p14="http://schemas.microsoft.com/office/powerpoint/2010/main" val="496423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66A1E2-B012-BB4E-988E-41ECE0055A2B}" type="slidenum">
              <a:rPr lang="en-US" smtClean="0"/>
              <a:t>7</a:t>
            </a:fld>
            <a:endParaRPr lang="en-US"/>
          </a:p>
        </p:txBody>
      </p:sp>
    </p:spTree>
    <p:extLst>
      <p:ext uri="{BB962C8B-B14F-4D97-AF65-F5344CB8AC3E}">
        <p14:creationId xmlns:p14="http://schemas.microsoft.com/office/powerpoint/2010/main" val="2382235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284A420-F50C-4C2C-B88E-E6F4EF504B6E}"/>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893A6D2E-5228-4998-9E24-EFCCA024675E}"/>
              </a:ext>
            </a:extLst>
          </p:cNvPr>
          <p:cNvSpPr/>
          <p:nvPr/>
        </p:nvSpPr>
        <p:spPr>
          <a:xfrm>
            <a:off x="0" y="-2"/>
            <a:ext cx="12188952" cy="3567547"/>
          </a:xfrm>
          <a:prstGeom prst="rect">
            <a:avLst/>
          </a:prstGeom>
          <a:ln>
            <a:noFill/>
          </a:ln>
          <a:effectLst>
            <a:outerShdw blurRad="228600" dist="152400" dir="5460000" sx="95000" sy="95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9D878C-9930-44AF-AE18-FCA0DAE10D39}"/>
              </a:ext>
            </a:extLst>
          </p:cNvPr>
          <p:cNvSpPr>
            <a:spLocks noGrp="1"/>
          </p:cNvSpPr>
          <p:nvPr>
            <p:ph type="ctrTitle"/>
          </p:nvPr>
        </p:nvSpPr>
        <p:spPr>
          <a:xfrm>
            <a:off x="761802" y="852055"/>
            <a:ext cx="10380572" cy="2581463"/>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CD82D608-1F8D-47BB-B595-43B7BEACA90A}"/>
              </a:ext>
            </a:extLst>
          </p:cNvPr>
          <p:cNvSpPr>
            <a:spLocks noGrp="1"/>
          </p:cNvSpPr>
          <p:nvPr>
            <p:ph type="subTitle" idx="1"/>
          </p:nvPr>
        </p:nvSpPr>
        <p:spPr>
          <a:xfrm>
            <a:off x="761802" y="3754582"/>
            <a:ext cx="10380572" cy="2244436"/>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2D3C1DA-DAC9-422B-9450-54A7E03B3DE0}"/>
              </a:ext>
            </a:extLst>
          </p:cNvPr>
          <p:cNvSpPr>
            <a:spLocks noGrp="1"/>
          </p:cNvSpPr>
          <p:nvPr>
            <p:ph type="dt" sz="half" idx="10"/>
          </p:nvPr>
        </p:nvSpPr>
        <p:spPr/>
        <p:txBody>
          <a:bodyPr/>
          <a:lstStyle/>
          <a:p>
            <a:fld id="{3341EE12-F28E-4B03-A404-A8FCAE0F6316}" type="datetime1">
              <a:rPr lang="en-US" smtClean="0"/>
              <a:t>11/2/23</a:t>
            </a:fld>
            <a:endParaRPr lang="en-US" dirty="0"/>
          </a:p>
        </p:txBody>
      </p:sp>
      <p:sp>
        <p:nvSpPr>
          <p:cNvPr id="5" name="Footer Placeholder 4">
            <a:extLst>
              <a:ext uri="{FF2B5EF4-FFF2-40B4-BE49-F238E27FC236}">
                <a16:creationId xmlns:a16="http://schemas.microsoft.com/office/drawing/2014/main" id="{6739A2B9-3E23-4C08-A5CE-698861210A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2E61E-26F7-4369-8F2F-6D3CDF644D94}"/>
              </a:ext>
            </a:extLst>
          </p:cNvPr>
          <p:cNvSpPr>
            <a:spLocks noGrp="1"/>
          </p:cNvSpPr>
          <p:nvPr>
            <p:ph type="sldNum" sz="quarter" idx="12"/>
          </p:nvPr>
        </p:nvSpPr>
        <p:spPr/>
        <p:txBody>
          <a:bodyPr/>
          <a:lstStyle/>
          <a:p>
            <a:fld id="{B4A918BC-4D43-4B42-B3C0-E7EBE25E6AF0}" type="slidenum">
              <a:rPr lang="en-US" smtClean="0"/>
              <a:t>‹#›</a:t>
            </a:fld>
            <a:endParaRPr lang="en-US" dirty="0"/>
          </a:p>
        </p:txBody>
      </p:sp>
      <p:cxnSp>
        <p:nvCxnSpPr>
          <p:cNvPr id="23" name="Straight Connector 22">
            <a:extLst>
              <a:ext uri="{FF2B5EF4-FFF2-40B4-BE49-F238E27FC236}">
                <a16:creationId xmlns:a16="http://schemas.microsoft.com/office/drawing/2014/main" id="{3ADB48DB-8E25-4F2F-8C02-5B793937255F}"/>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32BA7E3-7313-49C8-A245-A85BDEB13EB3}"/>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841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F69F7-12D5-40F0-88F0-33D60AEB0218}"/>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65BB511-E79D-41D8-AF91-14A5C803FC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05DFA-4DAF-4B30-8032-503081AEA4BF}"/>
              </a:ext>
            </a:extLst>
          </p:cNvPr>
          <p:cNvSpPr>
            <a:spLocks noGrp="1"/>
          </p:cNvSpPr>
          <p:nvPr>
            <p:ph type="dt" sz="half" idx="10"/>
          </p:nvPr>
        </p:nvSpPr>
        <p:spPr/>
        <p:txBody>
          <a:bodyPr/>
          <a:lstStyle/>
          <a:p>
            <a:fld id="{B68B8189-0D9C-48A6-9FA3-862227B094CE}" type="datetime1">
              <a:rPr lang="en-US" smtClean="0"/>
              <a:t>11/2/23</a:t>
            </a:fld>
            <a:endParaRPr lang="en-US"/>
          </a:p>
        </p:txBody>
      </p:sp>
      <p:sp>
        <p:nvSpPr>
          <p:cNvPr id="5" name="Footer Placeholder 4">
            <a:extLst>
              <a:ext uri="{FF2B5EF4-FFF2-40B4-BE49-F238E27FC236}">
                <a16:creationId xmlns:a16="http://schemas.microsoft.com/office/drawing/2014/main" id="{E034FBF5-16C0-46A0-916A-4910C1B615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626EA6-7E48-454C-887A-0EF3356F91D5}"/>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13134957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312BAB-A07B-4FEA-8EB5-A7BD8B24C6DA}"/>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F245A432-7E52-48B5-A8BB-13EED592E35A}"/>
              </a:ext>
            </a:extLst>
          </p:cNvPr>
          <p:cNvSpPr/>
          <p:nvPr/>
        </p:nvSpPr>
        <p:spPr>
          <a:xfrm>
            <a:off x="7813964" y="0"/>
            <a:ext cx="4378036" cy="6858000"/>
          </a:xfrm>
          <a:prstGeom prst="rect">
            <a:avLst/>
          </a:prstGeom>
          <a:ln>
            <a:noFill/>
          </a:ln>
          <a:effectLst>
            <a:outerShdw blurRad="254000" dist="152400" dir="10680000" sx="95000" sy="95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656288B6-16BD-4DEE-9187-C78963ED1D8A}"/>
              </a:ext>
            </a:extLst>
          </p:cNvPr>
          <p:cNvCxnSpPr>
            <a:cxnSpLocks/>
          </p:cNvCxnSpPr>
          <p:nvPr/>
        </p:nvCxnSpPr>
        <p:spPr>
          <a:xfrm rot="16200000" flipH="1">
            <a:off x="10361537" y="12077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Vertical Title 1">
            <a:extLst>
              <a:ext uri="{FF2B5EF4-FFF2-40B4-BE49-F238E27FC236}">
                <a16:creationId xmlns:a16="http://schemas.microsoft.com/office/drawing/2014/main" id="{F9259F7B-ED77-4251-A424-93712C6F57A0}"/>
              </a:ext>
            </a:extLst>
          </p:cNvPr>
          <p:cNvSpPr>
            <a:spLocks noGrp="1"/>
          </p:cNvSpPr>
          <p:nvPr>
            <p:ph type="title" orient="vert"/>
          </p:nvPr>
        </p:nvSpPr>
        <p:spPr>
          <a:xfrm>
            <a:off x="8139544" y="872836"/>
            <a:ext cx="2521527" cy="5119256"/>
          </a:xfrm>
        </p:spPr>
        <p:txBody>
          <a:bodyPr vert="eaVert" ancho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70295692-9BD0-4EB9-B344-9A6945DB0B81}"/>
              </a:ext>
            </a:extLst>
          </p:cNvPr>
          <p:cNvSpPr>
            <a:spLocks noGrp="1"/>
          </p:cNvSpPr>
          <p:nvPr>
            <p:ph type="body" orient="vert" idx="1"/>
          </p:nvPr>
        </p:nvSpPr>
        <p:spPr>
          <a:xfrm>
            <a:off x="756746" y="872836"/>
            <a:ext cx="6634169" cy="51192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B128527-7CED-4CF3-A260-649685D2E6D3}"/>
              </a:ext>
            </a:extLst>
          </p:cNvPr>
          <p:cNvSpPr>
            <a:spLocks noGrp="1"/>
          </p:cNvSpPr>
          <p:nvPr>
            <p:ph type="dt" sz="half" idx="10"/>
          </p:nvPr>
        </p:nvSpPr>
        <p:spPr>
          <a:xfrm>
            <a:off x="329184" y="6236208"/>
            <a:ext cx="3037459" cy="365125"/>
          </a:xfrm>
        </p:spPr>
        <p:txBody>
          <a:bodyPr/>
          <a:lstStyle/>
          <a:p>
            <a:fld id="{26ADDCAE-6443-42C3-9C19-F95985500186}" type="datetime1">
              <a:rPr lang="en-US" smtClean="0"/>
              <a:t>11/2/23</a:t>
            </a:fld>
            <a:endParaRPr lang="en-US" dirty="0"/>
          </a:p>
        </p:txBody>
      </p:sp>
      <p:sp>
        <p:nvSpPr>
          <p:cNvPr id="5" name="Footer Placeholder 4">
            <a:extLst>
              <a:ext uri="{FF2B5EF4-FFF2-40B4-BE49-F238E27FC236}">
                <a16:creationId xmlns:a16="http://schemas.microsoft.com/office/drawing/2014/main" id="{20517F65-E517-4B50-B559-FD7D59F3E8B5}"/>
              </a:ext>
            </a:extLst>
          </p:cNvPr>
          <p:cNvSpPr>
            <a:spLocks noGrp="1"/>
          </p:cNvSpPr>
          <p:nvPr>
            <p:ph type="ftr" sz="quarter" idx="11"/>
          </p:nvPr>
        </p:nvSpPr>
        <p:spPr>
          <a:xfrm>
            <a:off x="329184" y="237744"/>
            <a:ext cx="3581400" cy="365125"/>
          </a:xfrm>
        </p:spPr>
        <p:txBody>
          <a:bodyPr/>
          <a:lstStyle/>
          <a:p>
            <a:endParaRPr lang="en-US" dirty="0"/>
          </a:p>
        </p:txBody>
      </p:sp>
      <p:sp>
        <p:nvSpPr>
          <p:cNvPr id="6" name="Slide Number Placeholder 5">
            <a:extLst>
              <a:ext uri="{FF2B5EF4-FFF2-40B4-BE49-F238E27FC236}">
                <a16:creationId xmlns:a16="http://schemas.microsoft.com/office/drawing/2014/main" id="{CAED40B7-46EE-49D9-BE89-7E101F80A497}"/>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16" name="Straight Connector 15">
            <a:extLst>
              <a:ext uri="{FF2B5EF4-FFF2-40B4-BE49-F238E27FC236}">
                <a16:creationId xmlns:a16="http://schemas.microsoft.com/office/drawing/2014/main" id="{E05031BF-2EA5-4128-B6AF-2D0F5A101095}"/>
              </a:ext>
            </a:extLst>
          </p:cNvPr>
          <p:cNvCxnSpPr>
            <a:cxnSpLocks/>
          </p:cNvCxnSpPr>
          <p:nvPr/>
        </p:nvCxnSpPr>
        <p:spPr>
          <a:xfrm rot="16200000" flipH="1">
            <a:off x="10361537" y="120772"/>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12337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62CCA-8D32-44C3-809A-54D0245B8ABF}"/>
              </a:ext>
            </a:extLst>
          </p:cNvPr>
          <p:cNvSpPr>
            <a:spLocks noGrp="1"/>
          </p:cNvSpPr>
          <p:nvPr>
            <p:ph type="title"/>
          </p:nvPr>
        </p:nvSpPr>
        <p:spPr>
          <a:xfrm>
            <a:off x="761801" y="858982"/>
            <a:ext cx="10380573" cy="143227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0689041-349C-49F8-B155-6F5862873736}"/>
              </a:ext>
            </a:extLst>
          </p:cNvPr>
          <p:cNvSpPr>
            <a:spLocks noGrp="1"/>
          </p:cNvSpPr>
          <p:nvPr>
            <p:ph idx="1"/>
          </p:nvPr>
        </p:nvSpPr>
        <p:spPr>
          <a:xfrm>
            <a:off x="761799" y="2750126"/>
            <a:ext cx="10381205" cy="32617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35E088-72B1-425B-B53B-81B134826169}"/>
              </a:ext>
            </a:extLst>
          </p:cNvPr>
          <p:cNvSpPr>
            <a:spLocks noGrp="1"/>
          </p:cNvSpPr>
          <p:nvPr>
            <p:ph type="dt" sz="half" idx="10"/>
          </p:nvPr>
        </p:nvSpPr>
        <p:spPr/>
        <p:txBody>
          <a:bodyPr/>
          <a:lstStyle/>
          <a:p>
            <a:fld id="{1962799E-EB8E-4038-8063-81BB57C732D4}" type="datetime1">
              <a:rPr lang="en-US" smtClean="0"/>
              <a:t>11/2/23</a:t>
            </a:fld>
            <a:endParaRPr lang="en-US"/>
          </a:p>
        </p:txBody>
      </p:sp>
      <p:sp>
        <p:nvSpPr>
          <p:cNvPr id="5" name="Footer Placeholder 4">
            <a:extLst>
              <a:ext uri="{FF2B5EF4-FFF2-40B4-BE49-F238E27FC236}">
                <a16:creationId xmlns:a16="http://schemas.microsoft.com/office/drawing/2014/main" id="{89180451-8BF9-48B2-8E6A-9E15C83357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68196E-3A76-4417-BFD8-4400D16E07EA}"/>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3084664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CFB183B-99B9-4420-AB2D-070568510522}"/>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76DF62B9-1876-4EEB-929D-B46F98265E34}"/>
              </a:ext>
            </a:extLst>
          </p:cNvPr>
          <p:cNvSpPr/>
          <p:nvPr/>
        </p:nvSpPr>
        <p:spPr>
          <a:xfrm>
            <a:off x="0" y="-2"/>
            <a:ext cx="12192000" cy="3862064"/>
          </a:xfrm>
          <a:prstGeom prst="rect">
            <a:avLst/>
          </a:prstGeom>
          <a:ln>
            <a:noFill/>
          </a:ln>
          <a:effectLst>
            <a:outerShdw blurRad="203200" dist="127000" dir="5460000" sx="96000" sy="96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B5F0E4DD-839A-4BD2-B5FA-FF319E87D037}"/>
              </a:ext>
            </a:extLst>
          </p:cNvPr>
          <p:cNvCxnSpPr>
            <a:cxnSpLocks/>
          </p:cNvCxnSpPr>
          <p:nvPr/>
        </p:nvCxnSpPr>
        <p:spPr>
          <a:xfrm>
            <a:off x="11668155" y="852056"/>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692C2FB-E558-4132-AAF5-EFCED0144BA2}"/>
              </a:ext>
            </a:extLst>
          </p:cNvPr>
          <p:cNvSpPr>
            <a:spLocks noGrp="1"/>
          </p:cNvSpPr>
          <p:nvPr>
            <p:ph type="title"/>
          </p:nvPr>
        </p:nvSpPr>
        <p:spPr>
          <a:xfrm>
            <a:off x="761801" y="852056"/>
            <a:ext cx="10380572" cy="257694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AA20424-DA4E-467F-AC0A-D44192A54F64}"/>
              </a:ext>
            </a:extLst>
          </p:cNvPr>
          <p:cNvSpPr>
            <a:spLocks noGrp="1"/>
          </p:cNvSpPr>
          <p:nvPr>
            <p:ph type="body" idx="1"/>
          </p:nvPr>
        </p:nvSpPr>
        <p:spPr>
          <a:xfrm>
            <a:off x="761797" y="4202832"/>
            <a:ext cx="10395116" cy="1789260"/>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3B39F9C-ADA9-4225-9D74-193A8894ED7A}"/>
              </a:ext>
            </a:extLst>
          </p:cNvPr>
          <p:cNvSpPr>
            <a:spLocks noGrp="1"/>
          </p:cNvSpPr>
          <p:nvPr>
            <p:ph type="dt" sz="half" idx="10"/>
          </p:nvPr>
        </p:nvSpPr>
        <p:spPr>
          <a:xfrm>
            <a:off x="332481" y="6236208"/>
            <a:ext cx="3037459" cy="365125"/>
          </a:xfrm>
        </p:spPr>
        <p:txBody>
          <a:bodyPr/>
          <a:lstStyle/>
          <a:p>
            <a:fld id="{217A73C3-B243-44D3-809D-EF8FDFBD85D4}" type="datetime1">
              <a:rPr lang="en-US" smtClean="0"/>
              <a:t>11/2/23</a:t>
            </a:fld>
            <a:endParaRPr lang="en-US" dirty="0"/>
          </a:p>
        </p:txBody>
      </p:sp>
      <p:sp>
        <p:nvSpPr>
          <p:cNvPr id="5" name="Footer Placeholder 4">
            <a:extLst>
              <a:ext uri="{FF2B5EF4-FFF2-40B4-BE49-F238E27FC236}">
                <a16:creationId xmlns:a16="http://schemas.microsoft.com/office/drawing/2014/main" id="{84057DEC-B96B-4D69-8B62-5156FDA6D9BB}"/>
              </a:ext>
            </a:extLst>
          </p:cNvPr>
          <p:cNvSpPr>
            <a:spLocks noGrp="1"/>
          </p:cNvSpPr>
          <p:nvPr>
            <p:ph type="ftr" sz="quarter" idx="11"/>
          </p:nvPr>
        </p:nvSpPr>
        <p:spPr>
          <a:xfrm>
            <a:off x="332481" y="237744"/>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A0BF4AC1-9934-43DC-B9AC-322612A74656}"/>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cxnSp>
        <p:nvCxnSpPr>
          <p:cNvPr id="11" name="Straight Connector 10">
            <a:extLst>
              <a:ext uri="{FF2B5EF4-FFF2-40B4-BE49-F238E27FC236}">
                <a16:creationId xmlns:a16="http://schemas.microsoft.com/office/drawing/2014/main" id="{4CBDA60A-39CD-41D4-8AE5-0FB7FD78559C}"/>
              </a:ext>
            </a:extLst>
          </p:cNvPr>
          <p:cNvCxnSpPr>
            <a:cxnSpLocks/>
          </p:cNvCxnSpPr>
          <p:nvPr/>
        </p:nvCxnSpPr>
        <p:spPr>
          <a:xfrm>
            <a:off x="11668155" y="852056"/>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625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CAF84-4A19-4D9A-9B82-46BCBED4F7BD}"/>
              </a:ext>
            </a:extLst>
          </p:cNvPr>
          <p:cNvSpPr>
            <a:spLocks noGrp="1"/>
          </p:cNvSpPr>
          <p:nvPr>
            <p:ph type="title"/>
          </p:nvPr>
        </p:nvSpPr>
        <p:spPr>
          <a:xfrm>
            <a:off x="761801" y="858982"/>
            <a:ext cx="10380573" cy="143227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5A373DD-26AC-4E69-A17C-538D9C7C6854}"/>
              </a:ext>
            </a:extLst>
          </p:cNvPr>
          <p:cNvSpPr>
            <a:spLocks noGrp="1"/>
          </p:cNvSpPr>
          <p:nvPr>
            <p:ph sz="half" idx="1"/>
          </p:nvPr>
        </p:nvSpPr>
        <p:spPr>
          <a:xfrm>
            <a:off x="761800" y="2833255"/>
            <a:ext cx="5045281" cy="3165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AD30C23-A75F-45DF-BCCF-760C533AC7FA}"/>
              </a:ext>
            </a:extLst>
          </p:cNvPr>
          <p:cNvSpPr>
            <a:spLocks noGrp="1"/>
          </p:cNvSpPr>
          <p:nvPr>
            <p:ph sz="half" idx="2"/>
          </p:nvPr>
        </p:nvSpPr>
        <p:spPr>
          <a:xfrm>
            <a:off x="6097092" y="2833255"/>
            <a:ext cx="5045281" cy="3165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82C3974-73EC-4F1B-9E92-0E279ABEE5CD}"/>
              </a:ext>
            </a:extLst>
          </p:cNvPr>
          <p:cNvSpPr>
            <a:spLocks noGrp="1"/>
          </p:cNvSpPr>
          <p:nvPr>
            <p:ph type="dt" sz="half" idx="10"/>
          </p:nvPr>
        </p:nvSpPr>
        <p:spPr>
          <a:xfrm>
            <a:off x="332481" y="6236208"/>
            <a:ext cx="3037459" cy="365125"/>
          </a:xfrm>
        </p:spPr>
        <p:txBody>
          <a:bodyPr/>
          <a:lstStyle/>
          <a:p>
            <a:fld id="{C9B6D3E3-28E2-4380-A113-67698215C5F8}" type="datetime1">
              <a:rPr lang="en-US" smtClean="0"/>
              <a:t>11/2/23</a:t>
            </a:fld>
            <a:endParaRPr lang="en-US" dirty="0"/>
          </a:p>
        </p:txBody>
      </p:sp>
      <p:sp>
        <p:nvSpPr>
          <p:cNvPr id="6" name="Footer Placeholder 5">
            <a:extLst>
              <a:ext uri="{FF2B5EF4-FFF2-40B4-BE49-F238E27FC236}">
                <a16:creationId xmlns:a16="http://schemas.microsoft.com/office/drawing/2014/main" id="{CC70B3F2-3F28-42A3-9701-A6F01F1B185A}"/>
              </a:ext>
            </a:extLst>
          </p:cNvPr>
          <p:cNvSpPr>
            <a:spLocks noGrp="1"/>
          </p:cNvSpPr>
          <p:nvPr>
            <p:ph type="ftr" sz="quarter" idx="11"/>
          </p:nvPr>
        </p:nvSpPr>
        <p:spPr>
          <a:xfrm>
            <a:off x="332481" y="237744"/>
            <a:ext cx="4114800" cy="365125"/>
          </a:xfrm>
        </p:spPr>
        <p:txBody>
          <a:bodyPr/>
          <a:lstStyle/>
          <a:p>
            <a:endParaRPr lang="en-US" dirty="0"/>
          </a:p>
        </p:txBody>
      </p:sp>
      <p:sp>
        <p:nvSpPr>
          <p:cNvPr id="7" name="Slide Number Placeholder 6">
            <a:extLst>
              <a:ext uri="{FF2B5EF4-FFF2-40B4-BE49-F238E27FC236}">
                <a16:creationId xmlns:a16="http://schemas.microsoft.com/office/drawing/2014/main" id="{E5E7A2FC-50E7-4972-9F28-E3AC4EF93D44}"/>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678992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65F85-77E6-4F6D-9FFA-5D76201B13E5}"/>
              </a:ext>
            </a:extLst>
          </p:cNvPr>
          <p:cNvSpPr>
            <a:spLocks noGrp="1"/>
          </p:cNvSpPr>
          <p:nvPr>
            <p:ph type="title"/>
          </p:nvPr>
        </p:nvSpPr>
        <p:spPr>
          <a:xfrm>
            <a:off x="761802" y="872836"/>
            <a:ext cx="10380572" cy="1427019"/>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C6C0DAE-58D1-45D9-9FC4-B0864E332C08}"/>
              </a:ext>
            </a:extLst>
          </p:cNvPr>
          <p:cNvSpPr>
            <a:spLocks noGrp="1"/>
          </p:cNvSpPr>
          <p:nvPr>
            <p:ph type="body" idx="1"/>
          </p:nvPr>
        </p:nvSpPr>
        <p:spPr>
          <a:xfrm>
            <a:off x="761801" y="2713326"/>
            <a:ext cx="5023424" cy="823912"/>
          </a:xfrm>
        </p:spPr>
        <p:txBody>
          <a:bodyPr anchor="b">
            <a:normAutofit/>
          </a:bodyPr>
          <a:lstStyle>
            <a:lvl1pPr marL="0" indent="0">
              <a:buNone/>
              <a:defRPr sz="2400" b="0" i="1" u="none"/>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D1E63D7-9812-4EA1-A0A2-14D974311FAD}"/>
              </a:ext>
            </a:extLst>
          </p:cNvPr>
          <p:cNvSpPr>
            <a:spLocks noGrp="1"/>
          </p:cNvSpPr>
          <p:nvPr>
            <p:ph sz="half" idx="2"/>
          </p:nvPr>
        </p:nvSpPr>
        <p:spPr>
          <a:xfrm>
            <a:off x="761801" y="3706091"/>
            <a:ext cx="5023424" cy="2334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E4C5055B-04A0-47D3-90ED-135025F857F9}"/>
              </a:ext>
            </a:extLst>
          </p:cNvPr>
          <p:cNvSpPr>
            <a:spLocks noGrp="1"/>
          </p:cNvSpPr>
          <p:nvPr>
            <p:ph type="body" sz="quarter" idx="3"/>
          </p:nvPr>
        </p:nvSpPr>
        <p:spPr>
          <a:xfrm>
            <a:off x="6094211" y="2713326"/>
            <a:ext cx="5048163" cy="823912"/>
          </a:xfrm>
        </p:spPr>
        <p:txBody>
          <a:bodyPr anchor="b">
            <a:normAutofit/>
          </a:bodyPr>
          <a:lstStyle>
            <a:lvl1pPr marL="0" indent="0">
              <a:buNone/>
              <a:defRPr sz="2400" b="0" i="1" u="none"/>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8936E6E-8F64-49E6-B57C-86CF92D1689E}"/>
              </a:ext>
            </a:extLst>
          </p:cNvPr>
          <p:cNvSpPr>
            <a:spLocks noGrp="1"/>
          </p:cNvSpPr>
          <p:nvPr>
            <p:ph sz="quarter" idx="4"/>
          </p:nvPr>
        </p:nvSpPr>
        <p:spPr>
          <a:xfrm>
            <a:off x="6094211" y="3706091"/>
            <a:ext cx="5048163" cy="23344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CFFBEAD-2827-40DA-8338-2D691325F1B3}"/>
              </a:ext>
            </a:extLst>
          </p:cNvPr>
          <p:cNvSpPr>
            <a:spLocks noGrp="1"/>
          </p:cNvSpPr>
          <p:nvPr>
            <p:ph type="dt" sz="half" idx="10"/>
          </p:nvPr>
        </p:nvSpPr>
        <p:spPr>
          <a:xfrm>
            <a:off x="332481" y="6236208"/>
            <a:ext cx="3037459" cy="365125"/>
          </a:xfrm>
        </p:spPr>
        <p:txBody>
          <a:bodyPr/>
          <a:lstStyle/>
          <a:p>
            <a:fld id="{A9EFCB61-04AD-47C9-BF79-2BD8B9CEC07A}" type="datetime1">
              <a:rPr lang="en-US" smtClean="0"/>
              <a:t>11/2/23</a:t>
            </a:fld>
            <a:endParaRPr lang="en-US" dirty="0"/>
          </a:p>
        </p:txBody>
      </p:sp>
      <p:sp>
        <p:nvSpPr>
          <p:cNvPr id="8" name="Footer Placeholder 7">
            <a:extLst>
              <a:ext uri="{FF2B5EF4-FFF2-40B4-BE49-F238E27FC236}">
                <a16:creationId xmlns:a16="http://schemas.microsoft.com/office/drawing/2014/main" id="{DF34B88D-9C6E-4A88-985C-3ED5057A1F65}"/>
              </a:ext>
            </a:extLst>
          </p:cNvPr>
          <p:cNvSpPr>
            <a:spLocks noGrp="1"/>
          </p:cNvSpPr>
          <p:nvPr>
            <p:ph type="ftr" sz="quarter" idx="11"/>
          </p:nvPr>
        </p:nvSpPr>
        <p:spPr>
          <a:xfrm>
            <a:off x="332481" y="237744"/>
            <a:ext cx="4114800" cy="365125"/>
          </a:xfrm>
        </p:spPr>
        <p:txBody>
          <a:bodyPr/>
          <a:lstStyle/>
          <a:p>
            <a:endParaRPr lang="en-US" dirty="0"/>
          </a:p>
        </p:txBody>
      </p:sp>
      <p:sp>
        <p:nvSpPr>
          <p:cNvPr id="9" name="Slide Number Placeholder 8">
            <a:extLst>
              <a:ext uri="{FF2B5EF4-FFF2-40B4-BE49-F238E27FC236}">
                <a16:creationId xmlns:a16="http://schemas.microsoft.com/office/drawing/2014/main" id="{880B6A32-2D15-425F-B6A9-146AFB5C1ACB}"/>
              </a:ext>
            </a:extLst>
          </p:cNvPr>
          <p:cNvSpPr>
            <a:spLocks noGrp="1"/>
          </p:cNvSpPr>
          <p:nvPr>
            <p:ph type="sldNum" sz="quarter" idx="12"/>
          </p:nvPr>
        </p:nvSpPr>
        <p:spPr>
          <a:xfrm>
            <a:off x="11289782" y="237744"/>
            <a:ext cx="756746" cy="365760"/>
          </a:xfrm>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2429008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81B7C-9BD5-4CF8-BAEB-A6CB78DA2F89}"/>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D85F1D3-3353-4FC6-8854-51B0BFFD6D5A}"/>
              </a:ext>
            </a:extLst>
          </p:cNvPr>
          <p:cNvSpPr>
            <a:spLocks noGrp="1"/>
          </p:cNvSpPr>
          <p:nvPr>
            <p:ph type="dt" sz="half" idx="10"/>
          </p:nvPr>
        </p:nvSpPr>
        <p:spPr/>
        <p:txBody>
          <a:bodyPr/>
          <a:lstStyle/>
          <a:p>
            <a:fld id="{A4535E0C-D585-492F-8146-7493F4086301}" type="datetime1">
              <a:rPr lang="en-US" smtClean="0"/>
              <a:t>11/2/23</a:t>
            </a:fld>
            <a:endParaRPr lang="en-US"/>
          </a:p>
        </p:txBody>
      </p:sp>
      <p:sp>
        <p:nvSpPr>
          <p:cNvPr id="4" name="Footer Placeholder 3">
            <a:extLst>
              <a:ext uri="{FF2B5EF4-FFF2-40B4-BE49-F238E27FC236}">
                <a16:creationId xmlns:a16="http://schemas.microsoft.com/office/drawing/2014/main" id="{F7226CE6-6BEB-46DB-BD4B-9B8AE89A1A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81BCCC-8B3F-40B3-91D5-52E53B2AAE11}"/>
              </a:ext>
            </a:extLst>
          </p:cNvPr>
          <p:cNvSpPr>
            <a:spLocks noGrp="1"/>
          </p:cNvSpPr>
          <p:nvPr>
            <p:ph type="sldNum" sz="quarter" idx="12"/>
          </p:nvPr>
        </p:nvSpPr>
        <p:spPr/>
        <p:txBody>
          <a:bodyPr/>
          <a:lstStyle/>
          <a:p>
            <a:fld id="{B4A918BC-4D43-4B42-B3C0-E7EBE25E6AF0}" type="slidenum">
              <a:rPr lang="en-US" smtClean="0"/>
              <a:t>‹#›</a:t>
            </a:fld>
            <a:endParaRPr lang="en-US"/>
          </a:p>
        </p:txBody>
      </p:sp>
    </p:spTree>
    <p:extLst>
      <p:ext uri="{BB962C8B-B14F-4D97-AF65-F5344CB8AC3E}">
        <p14:creationId xmlns:p14="http://schemas.microsoft.com/office/powerpoint/2010/main" val="42296677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2C0FBB6-4CCA-4358-9DD5-CDF2173E63C8}"/>
              </a:ext>
            </a:extLst>
          </p:cNvPr>
          <p:cNvSpPr/>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8902559A-671A-4FDE-82C3-1CF8CFCF18EC}"/>
              </a:ext>
            </a:extLst>
          </p:cNvPr>
          <p:cNvSpPr>
            <a:spLocks noGrp="1"/>
          </p:cNvSpPr>
          <p:nvPr>
            <p:ph type="dt" sz="half" idx="10"/>
          </p:nvPr>
        </p:nvSpPr>
        <p:spPr/>
        <p:txBody>
          <a:bodyPr/>
          <a:lstStyle/>
          <a:p>
            <a:fld id="{8CE48390-48B5-49AB-B019-A7C8FB8C31F6}" type="datetime1">
              <a:rPr lang="en-US" smtClean="0"/>
              <a:t>11/2/23</a:t>
            </a:fld>
            <a:endParaRPr lang="en-US"/>
          </a:p>
        </p:txBody>
      </p:sp>
      <p:sp>
        <p:nvSpPr>
          <p:cNvPr id="3" name="Footer Placeholder 2">
            <a:extLst>
              <a:ext uri="{FF2B5EF4-FFF2-40B4-BE49-F238E27FC236}">
                <a16:creationId xmlns:a16="http://schemas.microsoft.com/office/drawing/2014/main" id="{78A14275-250D-437E-BAF1-5BB3CDE64AC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FD93BDE-2A52-4AA7-B222-0F25570EBF77}"/>
              </a:ext>
            </a:extLst>
          </p:cNvPr>
          <p:cNvSpPr>
            <a:spLocks noGrp="1"/>
          </p:cNvSpPr>
          <p:nvPr>
            <p:ph type="sldNum" sz="quarter" idx="12"/>
          </p:nvPr>
        </p:nvSpPr>
        <p:spPr/>
        <p:txBody>
          <a:bodyPr/>
          <a:lstStyle/>
          <a:p>
            <a:fld id="{B4A918BC-4D43-4B42-B3C0-E7EBE25E6AF0}" type="slidenum">
              <a:rPr lang="en-US" smtClean="0"/>
              <a:t>‹#›</a:t>
            </a:fld>
            <a:endParaRPr lang="en-US"/>
          </a:p>
        </p:txBody>
      </p:sp>
      <p:cxnSp>
        <p:nvCxnSpPr>
          <p:cNvPr id="5" name="Straight Connector 4">
            <a:extLst>
              <a:ext uri="{FF2B5EF4-FFF2-40B4-BE49-F238E27FC236}">
                <a16:creationId xmlns:a16="http://schemas.microsoft.com/office/drawing/2014/main" id="{9E6B771E-DDF7-430C-9462-BA1D3742C84E}"/>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819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DF9A0B00-F6ED-4C3A-97DC-C2AF9D62EE8B}"/>
              </a:ext>
            </a:extLst>
          </p:cNvPr>
          <p:cNvSpPr/>
          <p:nvPr/>
        </p:nvSpPr>
        <p:spPr>
          <a:xfrm>
            <a:off x="79067" y="0"/>
            <a:ext cx="4998624" cy="6858000"/>
          </a:xfrm>
          <a:prstGeom prst="rect">
            <a:avLst/>
          </a:prstGeom>
          <a:ln>
            <a:noFill/>
          </a:ln>
          <a:effectLst>
            <a:outerShdw blurRad="228600" dist="1143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3" name="Rectangle 122">
            <a:extLst>
              <a:ext uri="{FF2B5EF4-FFF2-40B4-BE49-F238E27FC236}">
                <a16:creationId xmlns:a16="http://schemas.microsoft.com/office/drawing/2014/main" id="{3B025FD9-B9EF-4F5C-B67D-3485253B7A6A}"/>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 name="Rectangle 7">
            <a:extLst>
              <a:ext uri="{FF2B5EF4-FFF2-40B4-BE49-F238E27FC236}">
                <a16:creationId xmlns:a16="http://schemas.microsoft.com/office/drawing/2014/main" id="{47F545CD-A200-4C66-BF9A-9B839D0CE648}"/>
              </a:ext>
            </a:extLst>
          </p:cNvPr>
          <p:cNvSpPr/>
          <p:nvPr/>
        </p:nvSpPr>
        <p:spPr>
          <a:xfrm>
            <a:off x="0" y="0"/>
            <a:ext cx="6096000" cy="6858000"/>
          </a:xfrm>
          <a:prstGeom prst="rect">
            <a:avLst/>
          </a:prstGeom>
          <a:ln>
            <a:noFill/>
          </a:ln>
          <a:effectLst>
            <a:outerShdw blurRad="228600" dist="1524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110916-EEE9-418C-B24A-EC09A6D22859}"/>
              </a:ext>
            </a:extLst>
          </p:cNvPr>
          <p:cNvSpPr>
            <a:spLocks noGrp="1"/>
          </p:cNvSpPr>
          <p:nvPr>
            <p:ph type="title"/>
          </p:nvPr>
        </p:nvSpPr>
        <p:spPr>
          <a:xfrm>
            <a:off x="770537" y="872836"/>
            <a:ext cx="4560525" cy="2281050"/>
          </a:xfrm>
        </p:spPr>
        <p:txBody>
          <a:bodyPr anchor="b">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9C3A0F4-FD98-409E-B41A-5F4352C6A8E5}"/>
              </a:ext>
            </a:extLst>
          </p:cNvPr>
          <p:cNvSpPr>
            <a:spLocks noGrp="1"/>
          </p:cNvSpPr>
          <p:nvPr>
            <p:ph idx="1"/>
          </p:nvPr>
        </p:nvSpPr>
        <p:spPr>
          <a:xfrm>
            <a:off x="6621781" y="872837"/>
            <a:ext cx="4520593" cy="5140036"/>
          </a:xfrm>
        </p:spPr>
        <p:txBody>
          <a:bodyPr>
            <a:normAutofit/>
          </a:bodyPr>
          <a:lstStyle>
            <a:lvl1pPr algn="l">
              <a:defRPr sz="2800"/>
            </a:lvl1pPr>
            <a:lvl2pPr algn="l">
              <a:defRPr sz="2400"/>
            </a:lvl2pPr>
            <a:lvl3pPr algn="l">
              <a:defRPr sz="2000"/>
            </a:lvl3pPr>
            <a:lvl4pPr algn="l">
              <a:defRPr sz="1800"/>
            </a:lvl4pPr>
            <a:lvl5pPr algn="l">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EFABF6F-6E7C-4B3F-B205-09361DA5898B}"/>
              </a:ext>
            </a:extLst>
          </p:cNvPr>
          <p:cNvSpPr>
            <a:spLocks noGrp="1"/>
          </p:cNvSpPr>
          <p:nvPr>
            <p:ph type="body" sz="half" idx="2"/>
          </p:nvPr>
        </p:nvSpPr>
        <p:spPr>
          <a:xfrm>
            <a:off x="770537" y="3442854"/>
            <a:ext cx="4560525" cy="2576945"/>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625198D-8500-4277-AA5D-3C3D8FDDCF4B}"/>
              </a:ext>
            </a:extLst>
          </p:cNvPr>
          <p:cNvSpPr>
            <a:spLocks noGrp="1"/>
          </p:cNvSpPr>
          <p:nvPr>
            <p:ph type="dt" sz="half" idx="10"/>
          </p:nvPr>
        </p:nvSpPr>
        <p:spPr>
          <a:xfrm>
            <a:off x="329184" y="6236208"/>
            <a:ext cx="3037459" cy="365125"/>
          </a:xfrm>
        </p:spPr>
        <p:txBody>
          <a:bodyPr/>
          <a:lstStyle/>
          <a:p>
            <a:fld id="{962E767E-8A14-4E70-91B9-2101CBC4D7BD}" type="datetime1">
              <a:rPr lang="en-US" smtClean="0"/>
              <a:t>11/2/23</a:t>
            </a:fld>
            <a:endParaRPr lang="en-US" dirty="0"/>
          </a:p>
        </p:txBody>
      </p:sp>
      <p:sp>
        <p:nvSpPr>
          <p:cNvPr id="6" name="Footer Placeholder 5">
            <a:extLst>
              <a:ext uri="{FF2B5EF4-FFF2-40B4-BE49-F238E27FC236}">
                <a16:creationId xmlns:a16="http://schemas.microsoft.com/office/drawing/2014/main" id="{F98D219F-027A-4632-9FB0-BD098D5693DB}"/>
              </a:ext>
            </a:extLst>
          </p:cNvPr>
          <p:cNvSpPr>
            <a:spLocks noGrp="1"/>
          </p:cNvSpPr>
          <p:nvPr>
            <p:ph type="ftr" sz="quarter" idx="11"/>
          </p:nvPr>
        </p:nvSpPr>
        <p:spPr>
          <a:xfrm>
            <a:off x="329184" y="237744"/>
            <a:ext cx="3792532" cy="365125"/>
          </a:xfrm>
        </p:spPr>
        <p:txBody>
          <a:bodyPr/>
          <a:lstStyle>
            <a:lvl1pPr algn="l">
              <a:defRPr/>
            </a:lvl1pPr>
          </a:lstStyle>
          <a:p>
            <a:endParaRPr lang="en-US" dirty="0"/>
          </a:p>
        </p:txBody>
      </p:sp>
      <p:sp>
        <p:nvSpPr>
          <p:cNvPr id="7" name="Slide Number Placeholder 6">
            <a:extLst>
              <a:ext uri="{FF2B5EF4-FFF2-40B4-BE49-F238E27FC236}">
                <a16:creationId xmlns:a16="http://schemas.microsoft.com/office/drawing/2014/main" id="{CA30C82B-C7DC-434D-8768-DE9D1176715B}"/>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129" name="Straight Connector 128">
            <a:extLst>
              <a:ext uri="{FF2B5EF4-FFF2-40B4-BE49-F238E27FC236}">
                <a16:creationId xmlns:a16="http://schemas.microsoft.com/office/drawing/2014/main" id="{A8CCC603-9605-46C8-9034-8DAE6AC40DD9}"/>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CBBF1D9-8F8F-45A3-BDB4-952D0FB20A4D}"/>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9718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CBEB8797-B080-41A6-B14E-8DC7F0F27E4E}"/>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0C6C7272-A552-46B3-992F-F5ADD5AA2443}"/>
              </a:ext>
            </a:extLst>
          </p:cNvPr>
          <p:cNvSpPr/>
          <p:nvPr/>
        </p:nvSpPr>
        <p:spPr>
          <a:xfrm>
            <a:off x="-1" y="0"/>
            <a:ext cx="6087677" cy="6858000"/>
          </a:xfrm>
          <a:prstGeom prst="rect">
            <a:avLst/>
          </a:prstGeom>
          <a:solidFill>
            <a:schemeClr val="bg1"/>
          </a:solidFill>
          <a:ln>
            <a:noFill/>
          </a:ln>
          <a:effectLst>
            <a:outerShdw blurRad="228600" dist="152400" dir="21540000" sx="96000" sy="96000" algn="t"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C25F6AD1-1E6C-46AF-8431-6627180FFD2E}"/>
              </a:ext>
            </a:extLst>
          </p:cNvPr>
          <p:cNvSpPr>
            <a:spLocks noGrp="1"/>
          </p:cNvSpPr>
          <p:nvPr>
            <p:ph type="title"/>
          </p:nvPr>
        </p:nvSpPr>
        <p:spPr>
          <a:xfrm>
            <a:off x="768733" y="858981"/>
            <a:ext cx="4556749" cy="2281052"/>
          </a:xfrm>
        </p:spPr>
        <p:txBody>
          <a:bodyPr anchor="b"/>
          <a:lstStyle>
            <a:lvl1pPr>
              <a:defRPr lang="en-US" sz="3600" kern="1200" dirty="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88A91F9-760E-4CF4-8A03-FA1482C35EB7}"/>
              </a:ext>
            </a:extLst>
          </p:cNvPr>
          <p:cNvSpPr>
            <a:spLocks noGrp="1"/>
          </p:cNvSpPr>
          <p:nvPr>
            <p:ph type="pic" idx="1"/>
          </p:nvPr>
        </p:nvSpPr>
        <p:spPr>
          <a:xfrm>
            <a:off x="6559826" y="865909"/>
            <a:ext cx="4582548" cy="512618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D149A9D5-BA6E-4C4A-88A0-5BB86958B8E6}"/>
              </a:ext>
            </a:extLst>
          </p:cNvPr>
          <p:cNvSpPr>
            <a:spLocks noGrp="1"/>
          </p:cNvSpPr>
          <p:nvPr>
            <p:ph type="body" sz="half" idx="2"/>
          </p:nvPr>
        </p:nvSpPr>
        <p:spPr>
          <a:xfrm>
            <a:off x="768733" y="3429000"/>
            <a:ext cx="4556749" cy="2590800"/>
          </a:xfrm>
        </p:spPr>
        <p:txBody>
          <a:bodyPr/>
          <a:lstStyle>
            <a:lvl1pPr marL="0" indent="0">
              <a:buNone/>
              <a:defRPr lang="en-US" sz="2400" kern="1200" dirty="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56899E-70A1-4EFB-87EC-6C4F3BC0360B}"/>
              </a:ext>
            </a:extLst>
          </p:cNvPr>
          <p:cNvSpPr>
            <a:spLocks noGrp="1"/>
          </p:cNvSpPr>
          <p:nvPr>
            <p:ph type="dt" sz="half" idx="10"/>
          </p:nvPr>
        </p:nvSpPr>
        <p:spPr>
          <a:xfrm>
            <a:off x="329184" y="6236208"/>
            <a:ext cx="3037459" cy="365125"/>
          </a:xfrm>
        </p:spPr>
        <p:txBody>
          <a:bodyPr/>
          <a:lstStyle/>
          <a:p>
            <a:fld id="{01AF0C4B-5A4A-45CA-ABEC-10F107160D33}" type="datetime1">
              <a:rPr lang="en-US" smtClean="0"/>
              <a:t>11/2/23</a:t>
            </a:fld>
            <a:endParaRPr lang="en-US" dirty="0"/>
          </a:p>
        </p:txBody>
      </p:sp>
      <p:sp>
        <p:nvSpPr>
          <p:cNvPr id="6" name="Footer Placeholder 5">
            <a:extLst>
              <a:ext uri="{FF2B5EF4-FFF2-40B4-BE49-F238E27FC236}">
                <a16:creationId xmlns:a16="http://schemas.microsoft.com/office/drawing/2014/main" id="{5FC34B05-4931-4BC8-BD43-9E6B944B3069}"/>
              </a:ext>
            </a:extLst>
          </p:cNvPr>
          <p:cNvSpPr>
            <a:spLocks noGrp="1"/>
          </p:cNvSpPr>
          <p:nvPr>
            <p:ph type="ftr" sz="quarter" idx="11"/>
          </p:nvPr>
        </p:nvSpPr>
        <p:spPr>
          <a:xfrm>
            <a:off x="329184" y="237744"/>
            <a:ext cx="4114800" cy="365125"/>
          </a:xfrm>
        </p:spPr>
        <p:txBody>
          <a:bodyPr/>
          <a:lstStyle>
            <a:lvl1pPr algn="l">
              <a:defRPr/>
            </a:lvl1pPr>
          </a:lstStyle>
          <a:p>
            <a:endParaRPr lang="en-US" dirty="0"/>
          </a:p>
        </p:txBody>
      </p:sp>
      <p:sp>
        <p:nvSpPr>
          <p:cNvPr id="7" name="Slide Number Placeholder 6">
            <a:extLst>
              <a:ext uri="{FF2B5EF4-FFF2-40B4-BE49-F238E27FC236}">
                <a16:creationId xmlns:a16="http://schemas.microsoft.com/office/drawing/2014/main" id="{AD4ABE5D-7EA4-4D33-B23E-52E640CBF217}"/>
              </a:ext>
            </a:extLst>
          </p:cNvPr>
          <p:cNvSpPr>
            <a:spLocks noGrp="1"/>
          </p:cNvSpPr>
          <p:nvPr>
            <p:ph type="sldNum" sz="quarter" idx="12"/>
          </p:nvPr>
        </p:nvSpPr>
        <p:spPr>
          <a:xfrm>
            <a:off x="11292840" y="237744"/>
            <a:ext cx="756746" cy="365760"/>
          </a:xfrm>
        </p:spPr>
        <p:txBody>
          <a:bodyPr/>
          <a:lstStyle/>
          <a:p>
            <a:fld id="{B4A918BC-4D43-4B42-B3C0-E7EBE25E6AF0}" type="slidenum">
              <a:rPr lang="en-US" smtClean="0"/>
              <a:t>‹#›</a:t>
            </a:fld>
            <a:endParaRPr lang="en-US" dirty="0"/>
          </a:p>
        </p:txBody>
      </p:sp>
      <p:cxnSp>
        <p:nvCxnSpPr>
          <p:cNvPr id="74" name="Straight Connector 73">
            <a:extLst>
              <a:ext uri="{FF2B5EF4-FFF2-40B4-BE49-F238E27FC236}">
                <a16:creationId xmlns:a16="http://schemas.microsoft.com/office/drawing/2014/main" id="{DF0DB5EA-94EC-4DB5-B8E5-B454005C1552}"/>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699FF82-B951-46E6-AEA7-0993C867FB6D}"/>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74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38E7D36-B1C9-463C-983F-AEA5810A60D0}"/>
              </a:ext>
            </a:extLst>
          </p:cNvPr>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7B9A221-B33F-47C2-85FF-2C8F363D797B}"/>
              </a:ext>
            </a:extLst>
          </p:cNvPr>
          <p:cNvSpPr/>
          <p:nvPr/>
        </p:nvSpPr>
        <p:spPr>
          <a:xfrm>
            <a:off x="0" y="0"/>
            <a:ext cx="12188952"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8" name="Rectangle 7">
            <a:extLst>
              <a:ext uri="{FF2B5EF4-FFF2-40B4-BE49-F238E27FC236}">
                <a16:creationId xmlns:a16="http://schemas.microsoft.com/office/drawing/2014/main" id="{CD0E0EF1-7626-4514-9337-271DD661B1EB}"/>
              </a:ext>
            </a:extLst>
          </p:cNvPr>
          <p:cNvSpPr/>
          <p:nvPr/>
        </p:nvSpPr>
        <p:spPr>
          <a:xfrm>
            <a:off x="0" y="0"/>
            <a:ext cx="12188952"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5" name="Rectangle 64">
            <a:extLst>
              <a:ext uri="{FF2B5EF4-FFF2-40B4-BE49-F238E27FC236}">
                <a16:creationId xmlns:a16="http://schemas.microsoft.com/office/drawing/2014/main" id="{5F0B1492-9A00-4F80-8771-0BB2C2C4353C}"/>
              </a:ext>
            </a:extLst>
          </p:cNvPr>
          <p:cNvSpPr/>
          <p:nvPr/>
        </p:nvSpPr>
        <p:spPr>
          <a:xfrm>
            <a:off x="0" y="-2"/>
            <a:ext cx="12188952" cy="2544415"/>
          </a:xfrm>
          <a:prstGeom prst="rect">
            <a:avLst/>
          </a:prstGeom>
          <a:ln>
            <a:noFill/>
          </a:ln>
          <a:effectLst>
            <a:outerShdw blurRad="190500" dist="127000" dir="5460000" sx="94000" sy="94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0F462805-4F8E-44FE-905C-2C3F1A2B3D44}"/>
              </a:ext>
            </a:extLst>
          </p:cNvPr>
          <p:cNvSpPr>
            <a:spLocks noGrp="1"/>
          </p:cNvSpPr>
          <p:nvPr>
            <p:ph type="title"/>
          </p:nvPr>
        </p:nvSpPr>
        <p:spPr>
          <a:xfrm>
            <a:off x="761801" y="858982"/>
            <a:ext cx="10380573" cy="143227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345021C-0380-49AA-ADA1-A8B473FBF572}"/>
              </a:ext>
            </a:extLst>
          </p:cNvPr>
          <p:cNvSpPr>
            <a:spLocks noGrp="1"/>
          </p:cNvSpPr>
          <p:nvPr>
            <p:ph type="body" idx="1"/>
          </p:nvPr>
        </p:nvSpPr>
        <p:spPr>
          <a:xfrm>
            <a:off x="761799" y="2750126"/>
            <a:ext cx="10381205" cy="326178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B7A2409-F298-40BF-BFAC-65A3E71D29E8}"/>
              </a:ext>
            </a:extLst>
          </p:cNvPr>
          <p:cNvSpPr>
            <a:spLocks noGrp="1"/>
          </p:cNvSpPr>
          <p:nvPr>
            <p:ph type="dt" sz="half" idx="2"/>
          </p:nvPr>
        </p:nvSpPr>
        <p:spPr>
          <a:xfrm>
            <a:off x="332481" y="6240079"/>
            <a:ext cx="4114800" cy="365125"/>
          </a:xfrm>
          <a:prstGeom prst="rect">
            <a:avLst/>
          </a:prstGeom>
        </p:spPr>
        <p:txBody>
          <a:bodyPr vert="horz" lIns="91440" tIns="45720" rIns="91440" bIns="45720" rtlCol="0" anchor="ctr"/>
          <a:lstStyle>
            <a:lvl1pPr algn="l">
              <a:defRPr sz="900">
                <a:solidFill>
                  <a:schemeClr val="tx1"/>
                </a:solidFill>
              </a:defRPr>
            </a:lvl1pPr>
          </a:lstStyle>
          <a:p>
            <a:fld id="{6989806E-8E94-473C-AEE7-BE6F15F85533}" type="datetime1">
              <a:rPr lang="en-US" smtClean="0"/>
              <a:t>11/2/23</a:t>
            </a:fld>
            <a:endParaRPr lang="en-US" dirty="0"/>
          </a:p>
        </p:txBody>
      </p:sp>
      <p:sp>
        <p:nvSpPr>
          <p:cNvPr id="5" name="Footer Placeholder 4">
            <a:extLst>
              <a:ext uri="{FF2B5EF4-FFF2-40B4-BE49-F238E27FC236}">
                <a16:creationId xmlns:a16="http://schemas.microsoft.com/office/drawing/2014/main" id="{CB4799D8-4DBF-4BB2-8D2B-65592ADC9004}"/>
              </a:ext>
            </a:extLst>
          </p:cNvPr>
          <p:cNvSpPr>
            <a:spLocks noGrp="1"/>
          </p:cNvSpPr>
          <p:nvPr>
            <p:ph type="ftr" sz="quarter" idx="3"/>
          </p:nvPr>
        </p:nvSpPr>
        <p:spPr>
          <a:xfrm>
            <a:off x="332481" y="236199"/>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F9F99666-11C3-48A1-966C-439EBF9D9A01}"/>
              </a:ext>
            </a:extLst>
          </p:cNvPr>
          <p:cNvSpPr>
            <a:spLocks noGrp="1"/>
          </p:cNvSpPr>
          <p:nvPr>
            <p:ph type="sldNum" sz="quarter" idx="4"/>
          </p:nvPr>
        </p:nvSpPr>
        <p:spPr>
          <a:xfrm>
            <a:off x="11289782" y="235881"/>
            <a:ext cx="756746" cy="365760"/>
          </a:xfrm>
          <a:prstGeom prst="rect">
            <a:avLst/>
          </a:prstGeom>
        </p:spPr>
        <p:txBody>
          <a:bodyPr vert="horz" lIns="91440" tIns="45720" rIns="91440" bIns="45720" rtlCol="0" anchor="ctr"/>
          <a:lstStyle>
            <a:lvl1pPr algn="ctr">
              <a:defRPr lang="en-US" sz="1400" b="1" kern="1200" smtClean="0">
                <a:solidFill>
                  <a:schemeClr val="tx1"/>
                </a:solidFill>
                <a:latin typeface="Bierstadt" panose="020B0504020202020204" pitchFamily="34" charset="0"/>
                <a:ea typeface="+mn-ea"/>
                <a:cs typeface="+mn-cs"/>
              </a:defRPr>
            </a:lvl1pPr>
          </a:lstStyle>
          <a:p>
            <a:fld id="{B4A918BC-4D43-4B42-B3C0-E7EBE25E6AF0}" type="slidenum">
              <a:rPr lang="en-US" smtClean="0"/>
              <a:pPr/>
              <a:t>‹#›</a:t>
            </a:fld>
            <a:endParaRPr lang="en-US" dirty="0"/>
          </a:p>
        </p:txBody>
      </p:sp>
      <p:cxnSp>
        <p:nvCxnSpPr>
          <p:cNvPr id="119" name="Straight Connector 118">
            <a:extLst>
              <a:ext uri="{FF2B5EF4-FFF2-40B4-BE49-F238E27FC236}">
                <a16:creationId xmlns:a16="http://schemas.microsoft.com/office/drawing/2014/main" id="{7FAC7B62-8ACC-41ED-80AB-8D1CDF38B9E4}"/>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45FF525-9A83-4625-99D9-B267BDE077E7}"/>
              </a:ext>
            </a:extLst>
          </p:cNvPr>
          <p:cNvCxnSpPr>
            <a:cxnSpLocks/>
          </p:cNvCxnSpPr>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3986986"/>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61" r:id="rId6"/>
    <p:sldLayoutId id="2147483756" r:id="rId7"/>
    <p:sldLayoutId id="2147483757" r:id="rId8"/>
    <p:sldLayoutId id="2147483758" r:id="rId9"/>
    <p:sldLayoutId id="2147483760" r:id="rId10"/>
    <p:sldLayoutId id="2147483759"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200" kern="1200">
          <a:solidFill>
            <a:schemeClr val="tx1"/>
          </a:solidFill>
          <a:latin typeface="+mn-lt"/>
          <a:ea typeface="+mn-ea"/>
          <a:cs typeface="+mn-cs"/>
        </a:defRPr>
      </a:lvl1pPr>
      <a:lvl2pPr marL="228600" indent="0" algn="l"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45720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6858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91440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Slide Background">
            <a:extLst>
              <a:ext uri="{FF2B5EF4-FFF2-40B4-BE49-F238E27FC236}">
                <a16:creationId xmlns:a16="http://schemas.microsoft.com/office/drawing/2014/main" id="{7B1AB9FE-36F5-4FD1-9850-DB5C5AD48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3" descr="Abstract design of flower petals in pastel">
            <a:extLst>
              <a:ext uri="{FF2B5EF4-FFF2-40B4-BE49-F238E27FC236}">
                <a16:creationId xmlns:a16="http://schemas.microsoft.com/office/drawing/2014/main" id="{D2A2B02F-762B-D9BF-5015-3AC3A47CA563}"/>
              </a:ext>
            </a:extLst>
          </p:cNvPr>
          <p:cNvPicPr>
            <a:picLocks noChangeAspect="1"/>
          </p:cNvPicPr>
          <p:nvPr/>
        </p:nvPicPr>
        <p:blipFill rotWithShape="1">
          <a:blip r:embed="rId2"/>
          <a:srcRect t="43175"/>
          <a:stretch/>
        </p:blipFill>
        <p:spPr>
          <a:xfrm>
            <a:off x="20" y="10"/>
            <a:ext cx="12191979" cy="4537867"/>
          </a:xfrm>
          <a:prstGeom prst="rect">
            <a:avLst/>
          </a:prstGeom>
          <a:effectLst>
            <a:outerShdw blurRad="596900" dist="330200" dir="8820000" sx="87000" sy="87000" algn="ctr" rotWithShape="0">
              <a:srgbClr val="000000">
                <a:alpha val="29000"/>
              </a:srgbClr>
            </a:outerShdw>
          </a:effectLst>
        </p:spPr>
      </p:pic>
      <p:sp useBgFill="1">
        <p:nvSpPr>
          <p:cNvPr id="22" name="Rectangle 21">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537879"/>
            <a:ext cx="12192000" cy="2320119"/>
          </a:xfrm>
          <a:prstGeom prst="rect">
            <a:avLst/>
          </a:prstGeom>
          <a:ln>
            <a:noFill/>
          </a:ln>
          <a:effectLst>
            <a:outerShdw blurRad="254000" dist="127000" dir="5460000" sx="90000" sy="90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B922C0C-CFA9-6E75-75AB-8A4245B62847}"/>
              </a:ext>
            </a:extLst>
          </p:cNvPr>
          <p:cNvSpPr>
            <a:spLocks noGrp="1"/>
          </p:cNvSpPr>
          <p:nvPr>
            <p:ph type="ctrTitle"/>
          </p:nvPr>
        </p:nvSpPr>
        <p:spPr>
          <a:xfrm>
            <a:off x="589558" y="4831307"/>
            <a:ext cx="5474257" cy="1815151"/>
          </a:xfrm>
        </p:spPr>
        <p:txBody>
          <a:bodyPr anchor="ctr">
            <a:normAutofit/>
          </a:bodyPr>
          <a:lstStyle/>
          <a:p>
            <a:r>
              <a:rPr lang="en-US" sz="3600" dirty="0"/>
              <a:t>Natural Language Processing</a:t>
            </a:r>
          </a:p>
        </p:txBody>
      </p:sp>
      <p:sp>
        <p:nvSpPr>
          <p:cNvPr id="3" name="Subtitle 2">
            <a:extLst>
              <a:ext uri="{FF2B5EF4-FFF2-40B4-BE49-F238E27FC236}">
                <a16:creationId xmlns:a16="http://schemas.microsoft.com/office/drawing/2014/main" id="{9D6F09E8-00B0-4DCF-451A-5A238BA31178}"/>
              </a:ext>
            </a:extLst>
          </p:cNvPr>
          <p:cNvSpPr>
            <a:spLocks noGrp="1"/>
          </p:cNvSpPr>
          <p:nvPr>
            <p:ph type="subTitle" idx="1"/>
          </p:nvPr>
        </p:nvSpPr>
        <p:spPr>
          <a:xfrm>
            <a:off x="6469039" y="4831306"/>
            <a:ext cx="4568128" cy="1815152"/>
          </a:xfrm>
        </p:spPr>
        <p:txBody>
          <a:bodyPr anchor="ctr">
            <a:normAutofit/>
          </a:bodyPr>
          <a:lstStyle/>
          <a:p>
            <a:r>
              <a:rPr lang="en-US"/>
              <a:t>Recitation Class</a:t>
            </a:r>
          </a:p>
        </p:txBody>
      </p:sp>
      <p:cxnSp>
        <p:nvCxnSpPr>
          <p:cNvPr id="24" name="Straight Connector 23">
            <a:extLst>
              <a:ext uri="{FF2B5EF4-FFF2-40B4-BE49-F238E27FC236}">
                <a16:creationId xmlns:a16="http://schemas.microsoft.com/office/drawing/2014/main" id="{2E6B6C39-3A8E-4EAF-A0CD-4FE0CDFCD7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098869"/>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6735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E7023-2B3D-36E1-2AC7-D4A02FDBE9AA}"/>
              </a:ext>
            </a:extLst>
          </p:cNvPr>
          <p:cNvSpPr>
            <a:spLocks noGrp="1"/>
          </p:cNvSpPr>
          <p:nvPr>
            <p:ph type="title"/>
          </p:nvPr>
        </p:nvSpPr>
        <p:spPr/>
        <p:txBody>
          <a:bodyPr/>
          <a:lstStyle/>
          <a:p>
            <a:r>
              <a:rPr lang="en-US" dirty="0"/>
              <a:t>Seq to seq with Attention</a:t>
            </a:r>
          </a:p>
        </p:txBody>
      </p:sp>
      <p:pic>
        <p:nvPicPr>
          <p:cNvPr id="5" name="Content Placeholder 4" descr="A diagram of a computer&#10;&#10;Description automatically generated">
            <a:extLst>
              <a:ext uri="{FF2B5EF4-FFF2-40B4-BE49-F238E27FC236}">
                <a16:creationId xmlns:a16="http://schemas.microsoft.com/office/drawing/2014/main" id="{170C18ED-98DD-F33F-F739-638152306DEB}"/>
              </a:ext>
            </a:extLst>
          </p:cNvPr>
          <p:cNvPicPr>
            <a:picLocks noGrp="1" noChangeAspect="1"/>
          </p:cNvPicPr>
          <p:nvPr>
            <p:ph idx="1"/>
          </p:nvPr>
        </p:nvPicPr>
        <p:blipFill>
          <a:blip r:embed="rId2"/>
          <a:stretch>
            <a:fillRect/>
          </a:stretch>
        </p:blipFill>
        <p:spPr>
          <a:xfrm>
            <a:off x="2364820" y="2749550"/>
            <a:ext cx="7175023" cy="3262313"/>
          </a:xfrm>
        </p:spPr>
      </p:pic>
    </p:spTree>
    <p:extLst>
      <p:ext uri="{BB962C8B-B14F-4D97-AF65-F5344CB8AC3E}">
        <p14:creationId xmlns:p14="http://schemas.microsoft.com/office/powerpoint/2010/main" val="1305972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1BD58-B422-20A2-281A-FC71432E8977}"/>
              </a:ext>
            </a:extLst>
          </p:cNvPr>
          <p:cNvSpPr>
            <a:spLocks noGrp="1"/>
          </p:cNvSpPr>
          <p:nvPr>
            <p:ph type="title"/>
          </p:nvPr>
        </p:nvSpPr>
        <p:spPr/>
        <p:txBody>
          <a:bodyPr/>
          <a:lstStyle/>
          <a:p>
            <a:r>
              <a:rPr lang="en-US" dirty="0"/>
              <a:t>Attention</a:t>
            </a:r>
          </a:p>
        </p:txBody>
      </p:sp>
      <p:sp>
        <p:nvSpPr>
          <p:cNvPr id="3" name="Content Placeholder 2">
            <a:extLst>
              <a:ext uri="{FF2B5EF4-FFF2-40B4-BE49-F238E27FC236}">
                <a16:creationId xmlns:a16="http://schemas.microsoft.com/office/drawing/2014/main" id="{63839908-1EAB-B5BA-28FF-913BA43F9D3F}"/>
              </a:ext>
            </a:extLst>
          </p:cNvPr>
          <p:cNvSpPr>
            <a:spLocks noGrp="1"/>
          </p:cNvSpPr>
          <p:nvPr>
            <p:ph idx="1"/>
          </p:nvPr>
        </p:nvSpPr>
        <p:spPr>
          <a:xfrm>
            <a:off x="761801" y="2750126"/>
            <a:ext cx="10381204" cy="3261789"/>
          </a:xfrm>
        </p:spPr>
        <p:txBody>
          <a:bodyPr>
            <a:normAutofit fontScale="92500" lnSpcReduction="20000"/>
          </a:bodyPr>
          <a:lstStyle/>
          <a:p>
            <a:pPr algn="l">
              <a:buFont typeface="Arial" panose="020B0604020202020204" pitchFamily="34" charset="0"/>
              <a:buChar char="•"/>
            </a:pPr>
            <a:r>
              <a:rPr lang="en-US" b="0" i="0" dirty="0">
                <a:effectLst/>
              </a:rPr>
              <a:t>Attention mechanisms in machine learning are used for focusing on specific parts of input data when making predictions or generating outputs.</a:t>
            </a:r>
          </a:p>
          <a:p>
            <a:pPr algn="l">
              <a:buFont typeface="Arial" panose="020B0604020202020204" pitchFamily="34" charset="0"/>
              <a:buChar char="•"/>
            </a:pPr>
            <a:r>
              <a:rPr lang="en-US" b="0" i="0" dirty="0">
                <a:effectLst/>
              </a:rPr>
              <a:t>Attention allows the model to consider the context and relevant information from the entire input sequence, assigning different weights to different elements based on their relevance to the current step in the output generation process.</a:t>
            </a:r>
          </a:p>
          <a:p>
            <a:pPr algn="l">
              <a:buFont typeface="Arial" panose="020B0604020202020204" pitchFamily="34" charset="0"/>
              <a:buChar char="•"/>
            </a:pPr>
            <a:r>
              <a:rPr lang="en-US" b="0" i="0" dirty="0">
                <a:effectLst/>
              </a:rPr>
              <a:t> Attention refers to a mechanism in which a model calculates attention scores between different parts of an input and another part of the input or external memory. For example, in machine translation, the attention mechanism calculates attention scores between the source sentence and the target sentence, allowing the model to weigh the importance of each part of the source sentence in the target translation.</a:t>
            </a:r>
          </a:p>
          <a:p>
            <a:endParaRPr lang="en-US" dirty="0"/>
          </a:p>
        </p:txBody>
      </p:sp>
    </p:spTree>
    <p:extLst>
      <p:ext uri="{BB962C8B-B14F-4D97-AF65-F5344CB8AC3E}">
        <p14:creationId xmlns:p14="http://schemas.microsoft.com/office/powerpoint/2010/main" val="2853130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EA137-4272-E750-B6BF-C7C84A4B5402}"/>
              </a:ext>
            </a:extLst>
          </p:cNvPr>
          <p:cNvSpPr>
            <a:spLocks noGrp="1"/>
          </p:cNvSpPr>
          <p:nvPr>
            <p:ph type="title"/>
          </p:nvPr>
        </p:nvSpPr>
        <p:spPr/>
        <p:txBody>
          <a:bodyPr/>
          <a:lstStyle/>
          <a:p>
            <a:r>
              <a:rPr lang="en-US" dirty="0"/>
              <a:t>Self- Attention</a:t>
            </a:r>
          </a:p>
        </p:txBody>
      </p:sp>
      <p:sp>
        <p:nvSpPr>
          <p:cNvPr id="3" name="Content Placeholder 2">
            <a:extLst>
              <a:ext uri="{FF2B5EF4-FFF2-40B4-BE49-F238E27FC236}">
                <a16:creationId xmlns:a16="http://schemas.microsoft.com/office/drawing/2014/main" id="{775D0E0E-235A-48A9-5862-EBB1CFF3F1A9}"/>
              </a:ext>
            </a:extLst>
          </p:cNvPr>
          <p:cNvSpPr>
            <a:spLocks noGrp="1"/>
          </p:cNvSpPr>
          <p:nvPr>
            <p:ph idx="1"/>
          </p:nvPr>
        </p:nvSpPr>
        <p:spPr/>
        <p:txBody>
          <a:bodyPr>
            <a:normAutofit fontScale="92500"/>
          </a:bodyPr>
          <a:lstStyle/>
          <a:p>
            <a:pPr algn="l">
              <a:buFont typeface="Arial" panose="020B0604020202020204" pitchFamily="34" charset="0"/>
              <a:buChar char="•"/>
            </a:pPr>
            <a:r>
              <a:rPr lang="en-US" b="0" i="0" dirty="0">
                <a:effectLst/>
              </a:rPr>
              <a:t>Self-attention is a specific type of attention mechanism where the input sequence is the same as the output sequence.</a:t>
            </a:r>
          </a:p>
          <a:p>
            <a:pPr algn="l">
              <a:buFont typeface="Arial" panose="020B0604020202020204" pitchFamily="34" charset="0"/>
              <a:buChar char="•"/>
            </a:pPr>
            <a:r>
              <a:rPr lang="en-US" b="0" i="0" dirty="0">
                <a:effectLst/>
              </a:rPr>
              <a:t>It is a mechanism that allows elements within the same sequence to attend to each other, considering the relationships and dependencies between elements within that sequence.</a:t>
            </a:r>
          </a:p>
          <a:p>
            <a:pPr algn="l">
              <a:buFont typeface="Arial" panose="020B0604020202020204" pitchFamily="34" charset="0"/>
              <a:buChar char="•"/>
            </a:pPr>
            <a:r>
              <a:rPr lang="en-US" b="0" i="0" dirty="0">
                <a:effectLst/>
              </a:rPr>
              <a:t>On the other hand, self-attention is a mechanism by which the model calculates attention scores between different parts of the input sequence without using external memory. Self-attention lets the model figure out how important each part of the series is, determine how the parts depend on each other and make predictions based on that.</a:t>
            </a:r>
            <a:endParaRPr lang="en-US" dirty="0"/>
          </a:p>
        </p:txBody>
      </p:sp>
    </p:spTree>
    <p:extLst>
      <p:ext uri="{BB962C8B-B14F-4D97-AF65-F5344CB8AC3E}">
        <p14:creationId xmlns:p14="http://schemas.microsoft.com/office/powerpoint/2010/main" val="2525125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2C0FBB6-4CCA-4358-9DD5-CDF2173E63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9E6B771E-DDF7-430C-9462-BA1D3742C8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2BA2BD9-7B54-4190-8F06-3EF3658A0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CE455F85-0BF8-4FD0-9135-8763DF1BF5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795749"/>
            <a:ext cx="12192000" cy="1062250"/>
          </a:xfrm>
          <a:prstGeom prst="rect">
            <a:avLst/>
          </a:prstGeom>
          <a:ln>
            <a:noFill/>
          </a:ln>
          <a:effectLst>
            <a:outerShdw blurRad="203200" dist="101600" dir="1212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2E6B6C39-3A8E-4EAF-A0CD-4FE0CDFCD7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0823557" y="6038133"/>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Content Placeholder 8" descr="A screenshot of a white sheet&#10;&#10;Description automatically generated">
            <a:extLst>
              <a:ext uri="{FF2B5EF4-FFF2-40B4-BE49-F238E27FC236}">
                <a16:creationId xmlns:a16="http://schemas.microsoft.com/office/drawing/2014/main" id="{A456E298-338D-F1BF-6014-0F05186285B1}"/>
              </a:ext>
            </a:extLst>
          </p:cNvPr>
          <p:cNvPicPr>
            <a:picLocks noGrp="1" noChangeAspect="1"/>
          </p:cNvPicPr>
          <p:nvPr>
            <p:ph idx="1"/>
          </p:nvPr>
        </p:nvPicPr>
        <p:blipFill>
          <a:blip r:embed="rId2"/>
          <a:stretch>
            <a:fillRect/>
          </a:stretch>
        </p:blipFill>
        <p:spPr>
          <a:xfrm>
            <a:off x="2474119" y="228135"/>
            <a:ext cx="7243759" cy="6401729"/>
          </a:xfrm>
        </p:spPr>
      </p:pic>
    </p:spTree>
    <p:extLst>
      <p:ext uri="{BB962C8B-B14F-4D97-AF65-F5344CB8AC3E}">
        <p14:creationId xmlns:p14="http://schemas.microsoft.com/office/powerpoint/2010/main" val="22086698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80546-A517-E3B8-3B5E-DDAD15939A8E}"/>
              </a:ext>
            </a:extLst>
          </p:cNvPr>
          <p:cNvSpPr>
            <a:spLocks noGrp="1"/>
          </p:cNvSpPr>
          <p:nvPr>
            <p:ph type="title"/>
          </p:nvPr>
        </p:nvSpPr>
        <p:spPr/>
        <p:txBody>
          <a:bodyPr/>
          <a:lstStyle/>
          <a:p>
            <a:r>
              <a:rPr lang="en-US" dirty="0"/>
              <a:t>Steps in Self- Attention</a:t>
            </a:r>
          </a:p>
        </p:txBody>
      </p:sp>
      <p:sp>
        <p:nvSpPr>
          <p:cNvPr id="3" name="Content Placeholder 2">
            <a:extLst>
              <a:ext uri="{FF2B5EF4-FFF2-40B4-BE49-F238E27FC236}">
                <a16:creationId xmlns:a16="http://schemas.microsoft.com/office/drawing/2014/main" id="{E0F79B4A-581B-D49A-E655-9CD90201B139}"/>
              </a:ext>
            </a:extLst>
          </p:cNvPr>
          <p:cNvSpPr>
            <a:spLocks noGrp="1"/>
          </p:cNvSpPr>
          <p:nvPr>
            <p:ph idx="1"/>
          </p:nvPr>
        </p:nvSpPr>
        <p:spPr/>
        <p:txBody>
          <a:bodyPr>
            <a:normAutofit fontScale="70000" lnSpcReduction="20000"/>
          </a:bodyPr>
          <a:lstStyle/>
          <a:p>
            <a:r>
              <a:rPr lang="en-US" dirty="0"/>
              <a:t>Self-attention, also known as scaled dot-product attention, is a fundamental component in many modern natural language processing models, particularly in transformer architectures. It allows the model to capture dependencies and relationships within the same sequence of tokens (e.g., words in a sentence). Here are the steps involved in self-attention:</a:t>
            </a:r>
          </a:p>
          <a:p>
            <a:endParaRPr lang="en-US" dirty="0"/>
          </a:p>
          <a:p>
            <a:r>
              <a:rPr lang="en-US" b="1" dirty="0"/>
              <a:t>1. Input Sequence: </a:t>
            </a:r>
            <a:r>
              <a:rPr lang="en-US" dirty="0"/>
              <a:t>The first step is to have an input sequence, which can be a sentence or any sequence of tokens. Each token is typically represented as a vector, and the entire sequence is a matrix where each row represents a token's vector.</a:t>
            </a:r>
          </a:p>
          <a:p>
            <a:endParaRPr lang="en-US" dirty="0"/>
          </a:p>
          <a:p>
            <a:r>
              <a:rPr lang="en-US" b="1" dirty="0"/>
              <a:t>2. Transform to Queries, Keys, and Values: </a:t>
            </a:r>
            <a:r>
              <a:rPr lang="en-US" dirty="0"/>
              <a:t>In self-attention, the input sequence is transformed into three sets of vectors: queries, keys, and values. These transformations are usually linear projections learned during the model training. The purpose of this step is to give each token the role of a query, a key, and a value.</a:t>
            </a:r>
          </a:p>
          <a:p>
            <a:endParaRPr lang="en-US" dirty="0"/>
          </a:p>
        </p:txBody>
      </p:sp>
    </p:spTree>
    <p:extLst>
      <p:ext uri="{BB962C8B-B14F-4D97-AF65-F5344CB8AC3E}">
        <p14:creationId xmlns:p14="http://schemas.microsoft.com/office/powerpoint/2010/main" val="1660554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CE1C2-F0F8-2983-A52F-54C990E28C0B}"/>
              </a:ext>
            </a:extLst>
          </p:cNvPr>
          <p:cNvSpPr>
            <a:spLocks noGrp="1"/>
          </p:cNvSpPr>
          <p:nvPr>
            <p:ph type="title"/>
          </p:nvPr>
        </p:nvSpPr>
        <p:spPr/>
        <p:txBody>
          <a:bodyPr/>
          <a:lstStyle/>
          <a:p>
            <a:r>
              <a:rPr lang="en-US" dirty="0"/>
              <a:t>Continuation</a:t>
            </a:r>
          </a:p>
        </p:txBody>
      </p:sp>
      <p:sp>
        <p:nvSpPr>
          <p:cNvPr id="3" name="Content Placeholder 2">
            <a:extLst>
              <a:ext uri="{FF2B5EF4-FFF2-40B4-BE49-F238E27FC236}">
                <a16:creationId xmlns:a16="http://schemas.microsoft.com/office/drawing/2014/main" id="{A6D810A0-E060-28CB-7F98-4A3436291786}"/>
              </a:ext>
            </a:extLst>
          </p:cNvPr>
          <p:cNvSpPr>
            <a:spLocks noGrp="1"/>
          </p:cNvSpPr>
          <p:nvPr>
            <p:ph idx="1"/>
          </p:nvPr>
        </p:nvSpPr>
        <p:spPr/>
        <p:txBody>
          <a:bodyPr>
            <a:normAutofit fontScale="70000" lnSpcReduction="20000"/>
          </a:bodyPr>
          <a:lstStyle/>
          <a:p>
            <a:r>
              <a:rPr lang="en-US" b="1" dirty="0"/>
              <a:t>3. Calculate Attention Scores: </a:t>
            </a:r>
            <a:r>
              <a:rPr lang="en-US" dirty="0"/>
              <a:t>With the query, key, and value vectors ready, you calculate attention scores for each token in the sequence. This is done by taking the dot product of a query vector with all key vectors, which measures the similarity or relevance of one token to every other token. The dot products are then scaled and passed through a </a:t>
            </a:r>
            <a:r>
              <a:rPr lang="en-US" dirty="0" err="1"/>
              <a:t>softmax</a:t>
            </a:r>
            <a:r>
              <a:rPr lang="en-US" dirty="0"/>
              <a:t> function to obtain attention weights for each token.</a:t>
            </a:r>
          </a:p>
          <a:p>
            <a:endParaRPr lang="en-US" dirty="0"/>
          </a:p>
          <a:p>
            <a:r>
              <a:rPr lang="en-US" b="1" dirty="0"/>
              <a:t>4. Weighted Sum of Values: </a:t>
            </a:r>
            <a:r>
              <a:rPr lang="en-US" dirty="0"/>
              <a:t>Using the attention scores obtained in the previous step, you compute a weighted sum of the value vectors. This weighted sum represents the attention-aware representation of each token, where tokens that are more relevant or similar to the others receive higher attention scores.</a:t>
            </a:r>
          </a:p>
          <a:p>
            <a:endParaRPr lang="en-US" dirty="0"/>
          </a:p>
          <a:p>
            <a:r>
              <a:rPr lang="en-US" b="1" dirty="0"/>
              <a:t>5. Multi-Head Attention (Optional): </a:t>
            </a:r>
            <a:r>
              <a:rPr lang="en-US" dirty="0"/>
              <a:t>In many models, the self-attention mechanism is used in parallel for multiple "heads." This means that you repeat steps 2-4 with different sets of learned query, key, and value transformations. This allows the model to capture different types of relationships within the input sequence.</a:t>
            </a:r>
          </a:p>
          <a:p>
            <a:endParaRPr lang="en-US" dirty="0"/>
          </a:p>
          <a:p>
            <a:endParaRPr lang="en-US" dirty="0"/>
          </a:p>
        </p:txBody>
      </p:sp>
    </p:spTree>
    <p:extLst>
      <p:ext uri="{BB962C8B-B14F-4D97-AF65-F5344CB8AC3E}">
        <p14:creationId xmlns:p14="http://schemas.microsoft.com/office/powerpoint/2010/main" val="4190348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2F957-F586-5D2D-D8C6-A1D2A5293C03}"/>
              </a:ext>
            </a:extLst>
          </p:cNvPr>
          <p:cNvSpPr>
            <a:spLocks noGrp="1"/>
          </p:cNvSpPr>
          <p:nvPr>
            <p:ph type="title"/>
          </p:nvPr>
        </p:nvSpPr>
        <p:spPr/>
        <p:txBody>
          <a:bodyPr/>
          <a:lstStyle/>
          <a:p>
            <a:r>
              <a:rPr lang="en-US" dirty="0"/>
              <a:t>Continuation</a:t>
            </a:r>
          </a:p>
        </p:txBody>
      </p:sp>
      <p:sp>
        <p:nvSpPr>
          <p:cNvPr id="3" name="Content Placeholder 2">
            <a:extLst>
              <a:ext uri="{FF2B5EF4-FFF2-40B4-BE49-F238E27FC236}">
                <a16:creationId xmlns:a16="http://schemas.microsoft.com/office/drawing/2014/main" id="{4B35F065-9BFF-AC75-4E7E-6FB3D5E2EC06}"/>
              </a:ext>
            </a:extLst>
          </p:cNvPr>
          <p:cNvSpPr>
            <a:spLocks noGrp="1"/>
          </p:cNvSpPr>
          <p:nvPr>
            <p:ph idx="1"/>
          </p:nvPr>
        </p:nvSpPr>
        <p:spPr/>
        <p:txBody>
          <a:bodyPr>
            <a:normAutofit fontScale="70000" lnSpcReduction="20000"/>
          </a:bodyPr>
          <a:lstStyle/>
          <a:p>
            <a:r>
              <a:rPr lang="en-US" b="1" dirty="0"/>
              <a:t>6. Concatenate and Linear Projection (Optional): </a:t>
            </a:r>
            <a:r>
              <a:rPr lang="en-US" dirty="0"/>
              <a:t>If multi-head attention is used, the results from different heads are typically concatenated and passed through another learned linear transformation to obtain the final self-attention output for each token.</a:t>
            </a:r>
          </a:p>
          <a:p>
            <a:endParaRPr lang="en-US" dirty="0"/>
          </a:p>
          <a:p>
            <a:r>
              <a:rPr lang="en-US" b="1" dirty="0"/>
              <a:t>7. Output: </a:t>
            </a:r>
            <a:r>
              <a:rPr lang="en-US" dirty="0"/>
              <a:t>The self-attention mechanism produces a set of output vectors, one for each token in the input sequence. These output vectors capture the contextual information by considering the relationships and dependencies between tokens in the sequence.</a:t>
            </a:r>
          </a:p>
          <a:p>
            <a:endParaRPr lang="en-US" dirty="0"/>
          </a:p>
          <a:p>
            <a:r>
              <a:rPr lang="en-US" dirty="0"/>
              <a:t>Self-attention is a powerful mechanism that helps capture long-range dependencies and contextual information within sequences, making it highly effective for various NLP tasks, including language modeling, text classification, and machine translation. The output from self-attention is often used as input to subsequent layers in a neural network for further processing.</a:t>
            </a:r>
          </a:p>
          <a:p>
            <a:endParaRPr lang="en-US" dirty="0"/>
          </a:p>
        </p:txBody>
      </p:sp>
    </p:spTree>
    <p:extLst>
      <p:ext uri="{BB962C8B-B14F-4D97-AF65-F5344CB8AC3E}">
        <p14:creationId xmlns:p14="http://schemas.microsoft.com/office/powerpoint/2010/main" val="3935085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B76D2-C640-D36D-6637-C4FB9446DD63}"/>
              </a:ext>
            </a:extLst>
          </p:cNvPr>
          <p:cNvSpPr>
            <a:spLocks noGrp="1"/>
          </p:cNvSpPr>
          <p:nvPr>
            <p:ph type="title"/>
          </p:nvPr>
        </p:nvSpPr>
        <p:spPr/>
        <p:txBody>
          <a:bodyPr/>
          <a:lstStyle/>
          <a:p>
            <a:endParaRPr lang="en-US"/>
          </a:p>
        </p:txBody>
      </p:sp>
      <p:pic>
        <p:nvPicPr>
          <p:cNvPr id="5" name="Content Placeholder 4" descr="A screenshot of a computer&#10;&#10;Description automatically generated">
            <a:extLst>
              <a:ext uri="{FF2B5EF4-FFF2-40B4-BE49-F238E27FC236}">
                <a16:creationId xmlns:a16="http://schemas.microsoft.com/office/drawing/2014/main" id="{9FF2A236-5555-4232-D4E0-C82FF2315AE4}"/>
              </a:ext>
            </a:extLst>
          </p:cNvPr>
          <p:cNvPicPr>
            <a:picLocks noGrp="1" noChangeAspect="1"/>
          </p:cNvPicPr>
          <p:nvPr>
            <p:ph idx="1"/>
          </p:nvPr>
        </p:nvPicPr>
        <p:blipFill>
          <a:blip r:embed="rId2"/>
          <a:stretch>
            <a:fillRect/>
          </a:stretch>
        </p:blipFill>
        <p:spPr>
          <a:xfrm>
            <a:off x="761801" y="343250"/>
            <a:ext cx="10511037" cy="5891142"/>
          </a:xfrm>
        </p:spPr>
      </p:pic>
    </p:spTree>
    <p:extLst>
      <p:ext uri="{BB962C8B-B14F-4D97-AF65-F5344CB8AC3E}">
        <p14:creationId xmlns:p14="http://schemas.microsoft.com/office/powerpoint/2010/main" val="23638663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98A15-4DFE-6A8E-DBC4-C19437E0B899}"/>
              </a:ext>
            </a:extLst>
          </p:cNvPr>
          <p:cNvSpPr>
            <a:spLocks noGrp="1"/>
          </p:cNvSpPr>
          <p:nvPr>
            <p:ph type="title"/>
          </p:nvPr>
        </p:nvSpPr>
        <p:spPr/>
        <p:txBody>
          <a:bodyPr/>
          <a:lstStyle/>
          <a:p>
            <a:endParaRPr lang="en-US"/>
          </a:p>
        </p:txBody>
      </p:sp>
      <p:pic>
        <p:nvPicPr>
          <p:cNvPr id="5" name="Content Placeholder 4" descr="A screenshot of a computer&#10;&#10;Description automatically generated">
            <a:extLst>
              <a:ext uri="{FF2B5EF4-FFF2-40B4-BE49-F238E27FC236}">
                <a16:creationId xmlns:a16="http://schemas.microsoft.com/office/drawing/2014/main" id="{147D875A-4595-611C-9BA6-00EC04250BEF}"/>
              </a:ext>
            </a:extLst>
          </p:cNvPr>
          <p:cNvPicPr>
            <a:picLocks noGrp="1" noChangeAspect="1"/>
          </p:cNvPicPr>
          <p:nvPr>
            <p:ph idx="1"/>
          </p:nvPr>
        </p:nvPicPr>
        <p:blipFill>
          <a:blip r:embed="rId2"/>
          <a:stretch>
            <a:fillRect/>
          </a:stretch>
        </p:blipFill>
        <p:spPr>
          <a:xfrm>
            <a:off x="1049627" y="311612"/>
            <a:ext cx="10380572" cy="5802710"/>
          </a:xfrm>
        </p:spPr>
      </p:pic>
    </p:spTree>
    <p:extLst>
      <p:ext uri="{BB962C8B-B14F-4D97-AF65-F5344CB8AC3E}">
        <p14:creationId xmlns:p14="http://schemas.microsoft.com/office/powerpoint/2010/main" val="1563433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D5139-5C15-B437-6E65-9AAB640A1E99}"/>
              </a:ext>
            </a:extLst>
          </p:cNvPr>
          <p:cNvSpPr>
            <a:spLocks noGrp="1"/>
          </p:cNvSpPr>
          <p:nvPr>
            <p:ph type="title"/>
          </p:nvPr>
        </p:nvSpPr>
        <p:spPr/>
        <p:txBody>
          <a:bodyPr/>
          <a:lstStyle/>
          <a:p>
            <a:endParaRPr lang="en-US"/>
          </a:p>
        </p:txBody>
      </p:sp>
      <p:pic>
        <p:nvPicPr>
          <p:cNvPr id="5" name="Content Placeholder 4" descr="A screenshot of a computer&#10;&#10;Description automatically generated">
            <a:extLst>
              <a:ext uri="{FF2B5EF4-FFF2-40B4-BE49-F238E27FC236}">
                <a16:creationId xmlns:a16="http://schemas.microsoft.com/office/drawing/2014/main" id="{D4E5B602-399A-5798-7297-F2BD8DF685B4}"/>
              </a:ext>
            </a:extLst>
          </p:cNvPr>
          <p:cNvPicPr>
            <a:picLocks noGrp="1" noChangeAspect="1"/>
          </p:cNvPicPr>
          <p:nvPr>
            <p:ph idx="1"/>
          </p:nvPr>
        </p:nvPicPr>
        <p:blipFill>
          <a:blip r:embed="rId2"/>
          <a:stretch>
            <a:fillRect/>
          </a:stretch>
        </p:blipFill>
        <p:spPr>
          <a:xfrm>
            <a:off x="1078045" y="673792"/>
            <a:ext cx="9748083" cy="5510416"/>
          </a:xfrm>
        </p:spPr>
      </p:pic>
    </p:spTree>
    <p:extLst>
      <p:ext uri="{BB962C8B-B14F-4D97-AF65-F5344CB8AC3E}">
        <p14:creationId xmlns:p14="http://schemas.microsoft.com/office/powerpoint/2010/main" val="2299754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Slide Background">
            <a:extLst>
              <a:ext uri="{FF2B5EF4-FFF2-40B4-BE49-F238E27FC236}">
                <a16:creationId xmlns:a16="http://schemas.microsoft.com/office/drawing/2014/main" id="{924D84CD-5280-4B52-B96E-8EDAA2B20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1">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641378"/>
          </a:xfrm>
          <a:prstGeom prst="rect">
            <a:avLst/>
          </a:prstGeom>
          <a:ln>
            <a:noFill/>
          </a:ln>
          <a:effectLst>
            <a:outerShdw blurRad="114300" dist="63500" dir="5460000" sx="95000" sy="95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7736208-CA99-E50A-591F-135376F87C81}"/>
              </a:ext>
            </a:extLst>
          </p:cNvPr>
          <p:cNvSpPr>
            <a:spLocks noGrp="1"/>
          </p:cNvSpPr>
          <p:nvPr>
            <p:ph type="title"/>
          </p:nvPr>
        </p:nvSpPr>
        <p:spPr>
          <a:xfrm>
            <a:off x="761801" y="296712"/>
            <a:ext cx="9906199" cy="1157242"/>
          </a:xfrm>
        </p:spPr>
        <p:txBody>
          <a:bodyPr>
            <a:normAutofit/>
          </a:bodyPr>
          <a:lstStyle/>
          <a:p>
            <a:pPr algn="ctr"/>
            <a:r>
              <a:rPr lang="en-US" b="1" i="0" dirty="0">
                <a:effectLst/>
                <a:latin typeface="Söhne"/>
              </a:rPr>
              <a:t>Recap</a:t>
            </a:r>
            <a:endParaRPr lang="en-US" dirty="0"/>
          </a:p>
        </p:txBody>
      </p:sp>
      <p:cxnSp>
        <p:nvCxnSpPr>
          <p:cNvPr id="28" name="Straight Connector 23">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7B846BD3-E44D-0C3D-729A-FAA308ACD223}"/>
              </a:ext>
            </a:extLst>
          </p:cNvPr>
          <p:cNvSpPr>
            <a:spLocks noGrp="1"/>
          </p:cNvSpPr>
          <p:nvPr>
            <p:ph idx="1"/>
          </p:nvPr>
        </p:nvSpPr>
        <p:spPr>
          <a:xfrm>
            <a:off x="761799" y="1750666"/>
            <a:ext cx="10381205" cy="4261249"/>
          </a:xfrm>
        </p:spPr>
        <p:txBody>
          <a:bodyPr>
            <a:noAutofit/>
          </a:bodyPr>
          <a:lstStyle/>
          <a:p>
            <a:pPr marL="342900" indent="-342900" algn="l">
              <a:buFont typeface="Arial" panose="020B0604020202020204" pitchFamily="34" charset="0"/>
              <a:buChar char="•"/>
            </a:pPr>
            <a:r>
              <a:rPr lang="en-US" sz="1400" b="0" i="0" dirty="0">
                <a:solidFill>
                  <a:srgbClr val="000000"/>
                </a:solidFill>
                <a:effectLst/>
                <a:latin typeface="Arial" panose="020B0604020202020204" pitchFamily="34" charset="0"/>
              </a:rPr>
              <a:t>Language Model: A system that predicts the next word</a:t>
            </a:r>
          </a:p>
          <a:p>
            <a:pPr marL="342900" indent="-342900" algn="l">
              <a:buFont typeface="Arial" panose="020B0604020202020204" pitchFamily="34" charset="0"/>
              <a:buChar char="•"/>
            </a:pPr>
            <a:r>
              <a:rPr lang="en-US" sz="1400" b="0" i="0" dirty="0">
                <a:solidFill>
                  <a:srgbClr val="000000"/>
                </a:solidFill>
                <a:effectLst/>
                <a:latin typeface="Arial" panose="020B0604020202020204" pitchFamily="34" charset="0"/>
              </a:rPr>
              <a:t>Recurrent Neural Network: A family of neural networks that:</a:t>
            </a:r>
          </a:p>
          <a:p>
            <a:pPr marL="342900" indent="-342900" algn="l">
              <a:buFont typeface="Courier New" panose="02070309020205020404" pitchFamily="49" charset="0"/>
              <a:buChar char="o"/>
            </a:pPr>
            <a:r>
              <a:rPr lang="en-US" sz="1400" b="0" i="0" dirty="0">
                <a:solidFill>
                  <a:srgbClr val="000000"/>
                </a:solidFill>
                <a:effectLst/>
                <a:latin typeface="Arial" panose="020B0604020202020204" pitchFamily="34" charset="0"/>
              </a:rPr>
              <a:t>Take sequential input of any length</a:t>
            </a:r>
          </a:p>
          <a:p>
            <a:pPr marL="342900" indent="-342900" algn="l">
              <a:buFont typeface="Courier New" panose="02070309020205020404" pitchFamily="49" charset="0"/>
              <a:buChar char="o"/>
            </a:pPr>
            <a:r>
              <a:rPr lang="en-US" sz="1400" b="0" i="0" dirty="0">
                <a:solidFill>
                  <a:srgbClr val="000000"/>
                </a:solidFill>
                <a:effectLst/>
                <a:latin typeface="Arial" panose="020B0604020202020204" pitchFamily="34" charset="0"/>
              </a:rPr>
              <a:t>Apply the same weights on each step.</a:t>
            </a:r>
          </a:p>
          <a:p>
            <a:pPr marL="342900" indent="-342900" algn="l">
              <a:buFont typeface="Courier New" panose="02070309020205020404" pitchFamily="49" charset="0"/>
              <a:buChar char="o"/>
            </a:pPr>
            <a:r>
              <a:rPr lang="en-US" sz="1400" b="0" i="0" dirty="0">
                <a:solidFill>
                  <a:srgbClr val="000000"/>
                </a:solidFill>
                <a:effectLst/>
                <a:latin typeface="Arial" panose="020B0604020202020204" pitchFamily="34" charset="0"/>
              </a:rPr>
              <a:t>Can optionally produce output on each step</a:t>
            </a:r>
          </a:p>
          <a:p>
            <a:pPr algn="l"/>
            <a:r>
              <a:rPr lang="en-US" sz="1400" b="0" i="0" dirty="0">
                <a:solidFill>
                  <a:srgbClr val="000000"/>
                </a:solidFill>
                <a:effectLst/>
                <a:latin typeface="Arial" panose="020B0604020202020204" pitchFamily="34" charset="0"/>
              </a:rPr>
              <a:t>Problems: Vanishing and exploding gradient</a:t>
            </a:r>
          </a:p>
          <a:p>
            <a:pPr marL="342900" indent="-342900" algn="l">
              <a:buFont typeface="Arial" panose="020B0604020202020204" pitchFamily="34" charset="0"/>
              <a:buChar char="•"/>
            </a:pPr>
            <a:r>
              <a:rPr lang="en-US" sz="1400" b="0" i="0" dirty="0">
                <a:solidFill>
                  <a:srgbClr val="000000"/>
                </a:solidFill>
                <a:effectLst/>
                <a:latin typeface="Arial" panose="020B0604020202020204" pitchFamily="34" charset="0"/>
              </a:rPr>
              <a:t>LSTM: Solution of Vanishing gradient</a:t>
            </a:r>
          </a:p>
          <a:p>
            <a:pPr marL="342900" indent="-342900" algn="l">
              <a:buFont typeface="Arial" panose="020B0604020202020204" pitchFamily="34" charset="0"/>
              <a:buChar char="•"/>
            </a:pPr>
            <a:r>
              <a:rPr lang="en-US" sz="1400" dirty="0">
                <a:solidFill>
                  <a:srgbClr val="000000"/>
                </a:solidFill>
                <a:latin typeface="Arial" panose="020B0604020202020204" pitchFamily="34" charset="0"/>
              </a:rPr>
              <a:t>Gradient Clipping: Solution for </a:t>
            </a:r>
            <a:r>
              <a:rPr lang="en-US" sz="1400" dirty="0" err="1">
                <a:solidFill>
                  <a:srgbClr val="000000"/>
                </a:solidFill>
                <a:latin typeface="Arial" panose="020B0604020202020204" pitchFamily="34" charset="0"/>
              </a:rPr>
              <a:t>Exploiding</a:t>
            </a:r>
            <a:r>
              <a:rPr lang="en-US" sz="1400" dirty="0">
                <a:solidFill>
                  <a:srgbClr val="000000"/>
                </a:solidFill>
                <a:latin typeface="Arial" panose="020B0604020202020204" pitchFamily="34" charset="0"/>
              </a:rPr>
              <a:t> gradient</a:t>
            </a:r>
          </a:p>
          <a:p>
            <a:pPr marL="342900" indent="-342900" algn="l">
              <a:buFont typeface="Arial" panose="020B0604020202020204" pitchFamily="34" charset="0"/>
              <a:buChar char="•"/>
            </a:pPr>
            <a:r>
              <a:rPr lang="en-US" sz="1400" b="0" i="0" dirty="0">
                <a:solidFill>
                  <a:srgbClr val="374151"/>
                </a:solidFill>
                <a:effectLst/>
                <a:latin typeface="Söhne"/>
              </a:rPr>
              <a:t>GRUs are similar to Long Short-Term Memory (LSTM)</a:t>
            </a:r>
          </a:p>
          <a:p>
            <a:pPr marL="342900" indent="-342900" algn="l">
              <a:buFont typeface="Arial" panose="020B0604020202020204" pitchFamily="34" charset="0"/>
              <a:buChar char="•"/>
            </a:pPr>
            <a:r>
              <a:rPr lang="en-US" sz="1400" b="0" i="0" dirty="0">
                <a:solidFill>
                  <a:srgbClr val="000000"/>
                </a:solidFill>
                <a:effectLst/>
                <a:latin typeface="Arial" panose="020B0604020202020204" pitchFamily="34" charset="0"/>
              </a:rPr>
              <a:t>Machine Translation</a:t>
            </a:r>
          </a:p>
          <a:p>
            <a:pPr marL="342900" indent="-342900" algn="l">
              <a:buFont typeface="Arial" panose="020B0604020202020204" pitchFamily="34" charset="0"/>
              <a:buChar char="•"/>
            </a:pPr>
            <a:r>
              <a:rPr lang="en-US" sz="1400" b="0" i="0" dirty="0">
                <a:solidFill>
                  <a:srgbClr val="000000"/>
                </a:solidFill>
                <a:effectLst/>
                <a:latin typeface="Arial" panose="020B0604020202020204" pitchFamily="34" charset="0"/>
              </a:rPr>
              <a:t>Seq Seq Neural machine </a:t>
            </a:r>
            <a:r>
              <a:rPr lang="en-US" sz="1400" b="0" i="0" dirty="0" err="1">
                <a:solidFill>
                  <a:srgbClr val="000000"/>
                </a:solidFill>
                <a:effectLst/>
                <a:latin typeface="Arial" panose="020B0604020202020204" pitchFamily="34" charset="0"/>
              </a:rPr>
              <a:t>translaton</a:t>
            </a:r>
            <a:endParaRPr lang="en-US" sz="1400" b="0" i="0" dirty="0">
              <a:solidFill>
                <a:srgbClr val="000000"/>
              </a:solidFill>
              <a:effectLst/>
              <a:latin typeface="Arial" panose="020B0604020202020204" pitchFamily="34" charset="0"/>
            </a:endParaRPr>
          </a:p>
          <a:p>
            <a:pPr marL="342900" indent="-342900" algn="l">
              <a:buFont typeface="Arial" panose="020B0604020202020204" pitchFamily="34" charset="0"/>
              <a:buChar char="•"/>
            </a:pPr>
            <a:endParaRPr lang="en-US" sz="1400" b="0" i="0" dirty="0">
              <a:solidFill>
                <a:srgbClr val="000000"/>
              </a:solidFill>
              <a:effectLst/>
              <a:latin typeface="Arial" panose="020B0604020202020204" pitchFamily="34" charset="0"/>
            </a:endParaRPr>
          </a:p>
          <a:p>
            <a:br>
              <a:rPr lang="en-US" sz="1400" dirty="0"/>
            </a:br>
            <a:endParaRPr lang="en-US" sz="1400" dirty="0"/>
          </a:p>
        </p:txBody>
      </p:sp>
    </p:spTree>
    <p:extLst>
      <p:ext uri="{BB962C8B-B14F-4D97-AF65-F5344CB8AC3E}">
        <p14:creationId xmlns:p14="http://schemas.microsoft.com/office/powerpoint/2010/main" val="364793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61670-C4E4-B8D4-40A6-7F1F805C2921}"/>
              </a:ext>
            </a:extLst>
          </p:cNvPr>
          <p:cNvSpPr>
            <a:spLocks noGrp="1"/>
          </p:cNvSpPr>
          <p:nvPr>
            <p:ph type="title"/>
          </p:nvPr>
        </p:nvSpPr>
        <p:spPr/>
        <p:txBody>
          <a:bodyPr/>
          <a:lstStyle/>
          <a:p>
            <a:endParaRPr lang="en-US"/>
          </a:p>
        </p:txBody>
      </p:sp>
      <p:pic>
        <p:nvPicPr>
          <p:cNvPr id="5" name="Content Placeholder 4" descr="A diagram of a graph&#10;&#10;Description automatically generated">
            <a:extLst>
              <a:ext uri="{FF2B5EF4-FFF2-40B4-BE49-F238E27FC236}">
                <a16:creationId xmlns:a16="http://schemas.microsoft.com/office/drawing/2014/main" id="{42FF7EE8-4A94-80BF-4DE0-6A25FEA27315}"/>
              </a:ext>
            </a:extLst>
          </p:cNvPr>
          <p:cNvPicPr>
            <a:picLocks noGrp="1" noChangeAspect="1"/>
          </p:cNvPicPr>
          <p:nvPr>
            <p:ph idx="1"/>
          </p:nvPr>
        </p:nvPicPr>
        <p:blipFill>
          <a:blip r:embed="rId2"/>
          <a:stretch>
            <a:fillRect/>
          </a:stretch>
        </p:blipFill>
        <p:spPr>
          <a:xfrm>
            <a:off x="1658679" y="858982"/>
            <a:ext cx="8874641" cy="4926013"/>
          </a:xfrm>
        </p:spPr>
      </p:pic>
    </p:spTree>
    <p:extLst>
      <p:ext uri="{BB962C8B-B14F-4D97-AF65-F5344CB8AC3E}">
        <p14:creationId xmlns:p14="http://schemas.microsoft.com/office/powerpoint/2010/main" val="1002117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83D81-86C6-95E4-C28F-06553DA7D74D}"/>
              </a:ext>
            </a:extLst>
          </p:cNvPr>
          <p:cNvSpPr>
            <a:spLocks noGrp="1"/>
          </p:cNvSpPr>
          <p:nvPr>
            <p:ph type="title"/>
          </p:nvPr>
        </p:nvSpPr>
        <p:spPr/>
        <p:txBody>
          <a:bodyPr/>
          <a:lstStyle/>
          <a:p>
            <a:endParaRPr lang="en-US"/>
          </a:p>
        </p:txBody>
      </p:sp>
      <p:pic>
        <p:nvPicPr>
          <p:cNvPr id="5" name="Content Placeholder 4" descr="A diagram of a word&#10;&#10;Description automatically generated with medium confidence">
            <a:extLst>
              <a:ext uri="{FF2B5EF4-FFF2-40B4-BE49-F238E27FC236}">
                <a16:creationId xmlns:a16="http://schemas.microsoft.com/office/drawing/2014/main" id="{C903619A-3B13-4417-FB63-365CB5B0B395}"/>
              </a:ext>
            </a:extLst>
          </p:cNvPr>
          <p:cNvPicPr>
            <a:picLocks noGrp="1" noChangeAspect="1"/>
          </p:cNvPicPr>
          <p:nvPr>
            <p:ph idx="1"/>
          </p:nvPr>
        </p:nvPicPr>
        <p:blipFill>
          <a:blip r:embed="rId2"/>
          <a:stretch>
            <a:fillRect/>
          </a:stretch>
        </p:blipFill>
        <p:spPr>
          <a:xfrm>
            <a:off x="1049626" y="858982"/>
            <a:ext cx="9622343" cy="5433121"/>
          </a:xfrm>
        </p:spPr>
      </p:pic>
    </p:spTree>
    <p:extLst>
      <p:ext uri="{BB962C8B-B14F-4D97-AF65-F5344CB8AC3E}">
        <p14:creationId xmlns:p14="http://schemas.microsoft.com/office/powerpoint/2010/main" val="2509867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F5F5-A41C-B923-0425-58CCE5332E4E}"/>
              </a:ext>
            </a:extLst>
          </p:cNvPr>
          <p:cNvSpPr>
            <a:spLocks noGrp="1"/>
          </p:cNvSpPr>
          <p:nvPr>
            <p:ph type="title"/>
          </p:nvPr>
        </p:nvSpPr>
        <p:spPr/>
        <p:txBody>
          <a:bodyPr>
            <a:normAutofit fontScale="90000"/>
          </a:bodyPr>
          <a:lstStyle/>
          <a:p>
            <a:r>
              <a:rPr lang="en-US" b="0" i="0" dirty="0">
                <a:solidFill>
                  <a:srgbClr val="161616"/>
                </a:solidFill>
                <a:effectLst/>
                <a:latin typeface="Montserrat" pitchFamily="2" charset="77"/>
              </a:rPr>
              <a:t>Why </a:t>
            </a:r>
            <a:r>
              <a:rPr lang="en-US" sz="4900" dirty="0"/>
              <a:t>Self-attention</a:t>
            </a:r>
            <a:r>
              <a:rPr lang="en-US" b="0" i="0" dirty="0">
                <a:solidFill>
                  <a:srgbClr val="161616"/>
                </a:solidFill>
                <a:effectLst/>
                <a:latin typeface="Montserrat" pitchFamily="2" charset="77"/>
              </a:rPr>
              <a:t> is important</a:t>
            </a:r>
            <a:br>
              <a:rPr lang="en-US" b="0" i="0" dirty="0">
                <a:solidFill>
                  <a:srgbClr val="161616"/>
                </a:solidFill>
                <a:effectLst/>
                <a:latin typeface="Montserrat" pitchFamily="2" charset="77"/>
              </a:rPr>
            </a:br>
            <a:endParaRPr lang="en-US" dirty="0"/>
          </a:p>
        </p:txBody>
      </p:sp>
      <p:sp>
        <p:nvSpPr>
          <p:cNvPr id="3" name="Content Placeholder 2">
            <a:extLst>
              <a:ext uri="{FF2B5EF4-FFF2-40B4-BE49-F238E27FC236}">
                <a16:creationId xmlns:a16="http://schemas.microsoft.com/office/drawing/2014/main" id="{B79B2BAA-075D-C12F-CFA3-D0C92420EDF3}"/>
              </a:ext>
            </a:extLst>
          </p:cNvPr>
          <p:cNvSpPr>
            <a:spLocks noGrp="1"/>
          </p:cNvSpPr>
          <p:nvPr>
            <p:ph idx="1"/>
          </p:nvPr>
        </p:nvSpPr>
        <p:spPr/>
        <p:txBody>
          <a:bodyPr>
            <a:normAutofit/>
          </a:bodyPr>
          <a:lstStyle/>
          <a:p>
            <a:pPr algn="l" fontAlgn="base"/>
            <a:r>
              <a:rPr lang="en-US" sz="1800" b="0" i="0" dirty="0">
                <a:solidFill>
                  <a:srgbClr val="161616"/>
                </a:solidFill>
                <a:effectLst/>
              </a:rPr>
              <a:t>Self-attention has several benefits that make it important in machine learning and artificial intelligence:</a:t>
            </a:r>
          </a:p>
          <a:p>
            <a:pPr algn="l" fontAlgn="base">
              <a:buFont typeface="Arial" panose="020B0604020202020204" pitchFamily="34" charset="0"/>
              <a:buChar char="•"/>
            </a:pPr>
            <a:r>
              <a:rPr lang="en-US" sz="1800" b="0" i="0" dirty="0">
                <a:solidFill>
                  <a:srgbClr val="161616"/>
                </a:solidFill>
                <a:effectLst/>
              </a:rPr>
              <a:t>Long-range dependencies: Self-attention allows the model to capture relationships between distant elements in a sequence, enabling it to understand complex patterns and dependencies.</a:t>
            </a:r>
          </a:p>
          <a:p>
            <a:pPr algn="l" fontAlgn="base">
              <a:buFont typeface="Arial" panose="020B0604020202020204" pitchFamily="34" charset="0"/>
              <a:buChar char="•"/>
            </a:pPr>
            <a:r>
              <a:rPr lang="en-US" sz="1800" b="0" i="0" dirty="0">
                <a:solidFill>
                  <a:srgbClr val="161616"/>
                </a:solidFill>
                <a:effectLst/>
              </a:rPr>
              <a:t>Contextual understanding: By attending to different parts of the input sequence, self-attention helps the model understand the context and assign appropriate weights to each element based on its relevance.</a:t>
            </a:r>
          </a:p>
          <a:p>
            <a:pPr algn="l" fontAlgn="base">
              <a:buFont typeface="Arial" panose="020B0604020202020204" pitchFamily="34" charset="0"/>
              <a:buChar char="•"/>
            </a:pPr>
            <a:r>
              <a:rPr lang="en-US" sz="1800" b="0" i="0" dirty="0">
                <a:solidFill>
                  <a:srgbClr val="161616"/>
                </a:solidFill>
                <a:effectLst/>
              </a:rPr>
              <a:t>Parallel computation: Self-attention can be computed in parallel for each element in the sequence, making it computationally efficient and scalable for large datasets.</a:t>
            </a:r>
          </a:p>
          <a:p>
            <a:endParaRPr lang="en-US" sz="1800" dirty="0"/>
          </a:p>
        </p:txBody>
      </p:sp>
    </p:spTree>
    <p:extLst>
      <p:ext uri="{BB962C8B-B14F-4D97-AF65-F5344CB8AC3E}">
        <p14:creationId xmlns:p14="http://schemas.microsoft.com/office/powerpoint/2010/main" val="3717273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10C92917-A828-4B36-95DE-11CA4F9C2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2" name="Rectangle 11">
            <a:extLst>
              <a:ext uri="{FF2B5EF4-FFF2-40B4-BE49-F238E27FC236}">
                <a16:creationId xmlns:a16="http://schemas.microsoft.com/office/drawing/2014/main" id="{E335820B-3A29-42C5-AA8D-10ECA43CD9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4809"/>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98DAEC4-86F1-77E5-8406-2368AD045E20}"/>
              </a:ext>
            </a:extLst>
          </p:cNvPr>
          <p:cNvSpPr>
            <a:spLocks noGrp="1"/>
          </p:cNvSpPr>
          <p:nvPr>
            <p:ph type="title"/>
          </p:nvPr>
        </p:nvSpPr>
        <p:spPr>
          <a:xfrm flipV="1">
            <a:off x="761801" y="-1425827"/>
            <a:ext cx="9906799" cy="1072137"/>
          </a:xfrm>
        </p:spPr>
        <p:txBody>
          <a:bodyPr>
            <a:normAutofit/>
          </a:bodyPr>
          <a:lstStyle/>
          <a:p>
            <a:endParaRPr lang="en-US" dirty="0"/>
          </a:p>
        </p:txBody>
      </p:sp>
      <p:pic>
        <p:nvPicPr>
          <p:cNvPr id="7" name="Graphic 6" descr="Handshake">
            <a:extLst>
              <a:ext uri="{FF2B5EF4-FFF2-40B4-BE49-F238E27FC236}">
                <a16:creationId xmlns:a16="http://schemas.microsoft.com/office/drawing/2014/main" id="{C8DC84ED-A83F-3C9F-29A2-D6455B57D7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25182" y="1400175"/>
            <a:ext cx="3427516" cy="4598842"/>
          </a:xfrm>
          <a:prstGeom prst="rect">
            <a:avLst/>
          </a:prstGeom>
        </p:spPr>
      </p:pic>
      <p:sp>
        <p:nvSpPr>
          <p:cNvPr id="3" name="Content Placeholder 2">
            <a:extLst>
              <a:ext uri="{FF2B5EF4-FFF2-40B4-BE49-F238E27FC236}">
                <a16:creationId xmlns:a16="http://schemas.microsoft.com/office/drawing/2014/main" id="{5ACFD0B2-C134-E7A5-737E-74B408766984}"/>
              </a:ext>
            </a:extLst>
          </p:cNvPr>
          <p:cNvSpPr>
            <a:spLocks noGrp="1"/>
          </p:cNvSpPr>
          <p:nvPr>
            <p:ph idx="1"/>
          </p:nvPr>
        </p:nvSpPr>
        <p:spPr>
          <a:xfrm>
            <a:off x="6547560" y="1628209"/>
            <a:ext cx="4119258" cy="3601581"/>
          </a:xfrm>
        </p:spPr>
        <p:txBody>
          <a:bodyPr anchor="ctr">
            <a:normAutofit/>
          </a:bodyPr>
          <a:lstStyle/>
          <a:p>
            <a:r>
              <a:rPr lang="en-US" sz="3600" dirty="0"/>
              <a:t>Thank you.</a:t>
            </a:r>
          </a:p>
        </p:txBody>
      </p:sp>
      <p:cxnSp>
        <p:nvCxnSpPr>
          <p:cNvPr id="14" name="Straight Connector 13">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7961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Slide Background">
            <a:extLst>
              <a:ext uri="{FF2B5EF4-FFF2-40B4-BE49-F238E27FC236}">
                <a16:creationId xmlns:a16="http://schemas.microsoft.com/office/drawing/2014/main" id="{AF6CB648-9554-488A-B457-99CAAD1DA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25">
            <a:extLst>
              <a:ext uri="{FF2B5EF4-FFF2-40B4-BE49-F238E27FC236}">
                <a16:creationId xmlns:a16="http://schemas.microsoft.com/office/drawing/2014/main" id="{1CC260F1-CD9A-42C9-8ED4-1C61328D8F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727729"/>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6EDA00C-F876-FA49-ED4B-6E3217456383}"/>
              </a:ext>
            </a:extLst>
          </p:cNvPr>
          <p:cNvSpPr>
            <a:spLocks noGrp="1"/>
          </p:cNvSpPr>
          <p:nvPr>
            <p:ph type="title"/>
          </p:nvPr>
        </p:nvSpPr>
        <p:spPr>
          <a:xfrm>
            <a:off x="761801" y="858982"/>
            <a:ext cx="10111983" cy="1515728"/>
          </a:xfrm>
        </p:spPr>
        <p:txBody>
          <a:bodyPr>
            <a:normAutofit/>
          </a:bodyPr>
          <a:lstStyle/>
          <a:p>
            <a:r>
              <a:rPr lang="en-US" sz="4400" b="0" i="0" dirty="0">
                <a:solidFill>
                  <a:srgbClr val="000000"/>
                </a:solidFill>
                <a:effectLst/>
                <a:latin typeface="Arial" panose="020B0604020202020204" pitchFamily="34" charset="0"/>
              </a:rPr>
              <a:t>So, is Machine Translation solved?</a:t>
            </a:r>
            <a:br>
              <a:rPr lang="en-US" sz="4400" b="0" i="0" dirty="0">
                <a:solidFill>
                  <a:srgbClr val="000000"/>
                </a:solidFill>
                <a:effectLst/>
                <a:latin typeface="Arial" panose="020B0604020202020204" pitchFamily="34" charset="0"/>
              </a:rPr>
            </a:br>
            <a:endParaRPr lang="en-US" dirty="0"/>
          </a:p>
        </p:txBody>
      </p:sp>
      <p:sp>
        <p:nvSpPr>
          <p:cNvPr id="18" name="Content Placeholder 2">
            <a:extLst>
              <a:ext uri="{FF2B5EF4-FFF2-40B4-BE49-F238E27FC236}">
                <a16:creationId xmlns:a16="http://schemas.microsoft.com/office/drawing/2014/main" id="{B5E0DAE6-B20B-2621-104B-454DEB136209}"/>
              </a:ext>
            </a:extLst>
          </p:cNvPr>
          <p:cNvSpPr>
            <a:spLocks noGrp="1"/>
          </p:cNvSpPr>
          <p:nvPr>
            <p:ph idx="1"/>
          </p:nvPr>
        </p:nvSpPr>
        <p:spPr>
          <a:xfrm>
            <a:off x="1389419" y="2727729"/>
            <a:ext cx="9048985" cy="3512350"/>
          </a:xfrm>
        </p:spPr>
        <p:txBody>
          <a:bodyPr>
            <a:noAutofit/>
          </a:bodyPr>
          <a:lstStyle/>
          <a:p>
            <a:pPr algn="l"/>
            <a:endParaRPr lang="en-US" sz="2000" dirty="0">
              <a:solidFill>
                <a:srgbClr val="374151"/>
              </a:solidFill>
              <a:latin typeface="Söhne"/>
            </a:endParaRPr>
          </a:p>
          <a:p>
            <a:pPr algn="l" rtl="0"/>
            <a:br>
              <a:rPr lang="en-US" sz="1600" b="0" i="0" dirty="0">
                <a:solidFill>
                  <a:srgbClr val="000000"/>
                </a:solidFill>
                <a:effectLst/>
                <a:latin typeface="Lato" panose="020F0502020204030203" pitchFamily="34" charset="0"/>
              </a:rPr>
            </a:br>
            <a:endParaRPr lang="en-US" sz="1600" b="0" i="0" dirty="0">
              <a:solidFill>
                <a:srgbClr val="000000"/>
              </a:solidFill>
              <a:effectLst/>
              <a:latin typeface="Lato" panose="020F0502020204030203" pitchFamily="34" charset="0"/>
            </a:endParaRPr>
          </a:p>
          <a:p>
            <a:pPr algn="l"/>
            <a:endParaRPr lang="en-US" sz="2000" dirty="0"/>
          </a:p>
        </p:txBody>
      </p:sp>
      <p:cxnSp>
        <p:nvCxnSpPr>
          <p:cNvPr id="28" name="Straight Connector 27">
            <a:extLst>
              <a:ext uri="{FF2B5EF4-FFF2-40B4-BE49-F238E27FC236}">
                <a16:creationId xmlns:a16="http://schemas.microsoft.com/office/drawing/2014/main" id="{61FF92BA-874E-408A-BFAD-416A7FFE59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5FD7C26-D8CA-3388-CC39-C6E42D6D9403}"/>
              </a:ext>
            </a:extLst>
          </p:cNvPr>
          <p:cNvSpPr txBox="1"/>
          <p:nvPr/>
        </p:nvSpPr>
        <p:spPr>
          <a:xfrm>
            <a:off x="1163782" y="3233692"/>
            <a:ext cx="7983186" cy="1477328"/>
          </a:xfrm>
          <a:prstGeom prst="rect">
            <a:avLst/>
          </a:prstGeom>
          <a:noFill/>
        </p:spPr>
        <p:txBody>
          <a:bodyPr wrap="square">
            <a:spAutoFit/>
          </a:bodyPr>
          <a:lstStyle/>
          <a:p>
            <a:r>
              <a:rPr lang="en-US" b="0" i="0" dirty="0">
                <a:solidFill>
                  <a:srgbClr val="374151"/>
                </a:solidFill>
                <a:effectLst/>
                <a:latin typeface="Söhne"/>
              </a:rPr>
              <a:t>The bottleneck problem arises from the fixed-size representation of the source sentence. If the source sentence is very long or contains complex information, it's challenging for the encoder to compress all the relevant information into this fixed-size vector. As a result, some information may be lost or not adequately represented in the context vector.</a:t>
            </a:r>
            <a:endParaRPr lang="en-US" dirty="0"/>
          </a:p>
        </p:txBody>
      </p:sp>
    </p:spTree>
    <p:extLst>
      <p:ext uri="{BB962C8B-B14F-4D97-AF65-F5344CB8AC3E}">
        <p14:creationId xmlns:p14="http://schemas.microsoft.com/office/powerpoint/2010/main" val="42338937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144310"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EA1A69-F55B-0271-BE38-A3746BD84264}"/>
              </a:ext>
            </a:extLst>
          </p:cNvPr>
          <p:cNvSpPr>
            <a:spLocks noGrp="1"/>
          </p:cNvSpPr>
          <p:nvPr>
            <p:ph type="title"/>
          </p:nvPr>
        </p:nvSpPr>
        <p:spPr>
          <a:xfrm>
            <a:off x="6788582" y="858983"/>
            <a:ext cx="3968783" cy="2021378"/>
          </a:xfrm>
        </p:spPr>
        <p:txBody>
          <a:bodyPr>
            <a:normAutofit/>
          </a:bodyPr>
          <a:lstStyle/>
          <a:p>
            <a:pPr>
              <a:lnSpc>
                <a:spcPct val="90000"/>
              </a:lnSpc>
            </a:pPr>
            <a:r>
              <a:rPr lang="en-US" sz="3400" b="0" i="0" dirty="0">
                <a:effectLst/>
                <a:latin typeface="Söhne"/>
              </a:rPr>
              <a:t>Solution to Bottleneck problem?</a:t>
            </a:r>
            <a:br>
              <a:rPr lang="en-US" sz="3400" b="0" i="0" dirty="0">
                <a:effectLst/>
                <a:latin typeface="Söhne"/>
              </a:rPr>
            </a:br>
            <a:endParaRPr lang="en-US" sz="3400" dirty="0"/>
          </a:p>
        </p:txBody>
      </p:sp>
      <p:pic>
        <p:nvPicPr>
          <p:cNvPr id="5" name="Picture 4" descr="White puzzle with one red piece">
            <a:extLst>
              <a:ext uri="{FF2B5EF4-FFF2-40B4-BE49-F238E27FC236}">
                <a16:creationId xmlns:a16="http://schemas.microsoft.com/office/drawing/2014/main" id="{984B4D01-631B-716D-11A6-5E360BB4C97E}"/>
              </a:ext>
            </a:extLst>
          </p:cNvPr>
          <p:cNvPicPr>
            <a:picLocks noChangeAspect="1"/>
          </p:cNvPicPr>
          <p:nvPr/>
        </p:nvPicPr>
        <p:blipFill rotWithShape="1">
          <a:blip r:embed="rId2"/>
          <a:srcRect l="24658" r="23054"/>
          <a:stretch/>
        </p:blipFill>
        <p:spPr>
          <a:xfrm>
            <a:off x="-1" y="-2"/>
            <a:ext cx="6374929" cy="6858002"/>
          </a:xfrm>
          <a:prstGeom prst="rect">
            <a:avLst/>
          </a:prstGeom>
        </p:spPr>
      </p:pic>
      <p:sp>
        <p:nvSpPr>
          <p:cNvPr id="3" name="Content Placeholder 2">
            <a:extLst>
              <a:ext uri="{FF2B5EF4-FFF2-40B4-BE49-F238E27FC236}">
                <a16:creationId xmlns:a16="http://schemas.microsoft.com/office/drawing/2014/main" id="{AF1C9AE5-58AB-CF23-CBF5-D571868F598A}"/>
              </a:ext>
            </a:extLst>
          </p:cNvPr>
          <p:cNvSpPr>
            <a:spLocks noGrp="1"/>
          </p:cNvSpPr>
          <p:nvPr>
            <p:ph idx="1"/>
          </p:nvPr>
        </p:nvSpPr>
        <p:spPr>
          <a:xfrm>
            <a:off x="6788582" y="3282696"/>
            <a:ext cx="3968783" cy="2957383"/>
          </a:xfrm>
        </p:spPr>
        <p:txBody>
          <a:bodyPr anchor="ctr">
            <a:normAutofit/>
          </a:bodyPr>
          <a:lstStyle/>
          <a:p>
            <a:pPr>
              <a:lnSpc>
                <a:spcPct val="100000"/>
              </a:lnSpc>
            </a:pPr>
            <a:r>
              <a:rPr lang="en-US" sz="2000" b="0" i="0" dirty="0">
                <a:solidFill>
                  <a:srgbClr val="FF0000"/>
                </a:solidFill>
                <a:effectLst/>
                <a:latin typeface="Arial" panose="020B0604020202020204" pitchFamily="34" charset="0"/>
              </a:rPr>
              <a:t>Attention</a:t>
            </a:r>
            <a:r>
              <a:rPr lang="en-US" sz="2000" b="0" i="0" dirty="0">
                <a:effectLst/>
                <a:latin typeface="Arial" panose="020B0604020202020204" pitchFamily="34" charset="0"/>
              </a:rPr>
              <a:t> provides a solution to the bottleneck problem.</a:t>
            </a:r>
            <a:br>
              <a:rPr lang="en-US" sz="2000" b="0" i="0" dirty="0">
                <a:effectLst/>
                <a:latin typeface="Lato" panose="020F0502020204030203" pitchFamily="34" charset="0"/>
              </a:rPr>
            </a:br>
            <a:r>
              <a:rPr lang="en-US" sz="2000" b="0" i="0" dirty="0">
                <a:effectLst/>
                <a:latin typeface="Arial" panose="020B0604020202020204" pitchFamily="34" charset="0"/>
              </a:rPr>
              <a:t>• Core idea: on each step of the decoder, use direct connection to the encoder to focus</a:t>
            </a:r>
            <a:br>
              <a:rPr lang="en-US" sz="2000" b="0" i="0" dirty="0">
                <a:effectLst/>
                <a:latin typeface="Lato" panose="020F0502020204030203" pitchFamily="34" charset="0"/>
              </a:rPr>
            </a:br>
            <a:r>
              <a:rPr lang="en-US" sz="2000" b="0" i="0" dirty="0">
                <a:effectLst/>
                <a:latin typeface="Arial" panose="020B0604020202020204" pitchFamily="34" charset="0"/>
              </a:rPr>
              <a:t>on a particular part of the source sequence</a:t>
            </a:r>
            <a:br>
              <a:rPr lang="en-US" sz="2000" b="0" i="0" dirty="0">
                <a:effectLst/>
                <a:latin typeface="Lato" panose="020F0502020204030203" pitchFamily="34" charset="0"/>
              </a:rPr>
            </a:br>
            <a:br>
              <a:rPr lang="en-US" sz="2000" dirty="0"/>
            </a:br>
            <a:endParaRPr lang="en-US" sz="2000" dirty="0"/>
          </a:p>
        </p:txBody>
      </p:sp>
      <p:cxnSp>
        <p:nvCxnSpPr>
          <p:cNvPr id="13" name="Straight Connector 12">
            <a:extLst>
              <a:ext uri="{FF2B5EF4-FFF2-40B4-BE49-F238E27FC236}">
                <a16:creationId xmlns:a16="http://schemas.microsoft.com/office/drawing/2014/main" id="{E58B1629-F209-47B0-BA59-6BD937DBB08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668155" y="5641010"/>
            <a:ext cx="0" cy="5990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06228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A0510-C334-47DE-6F78-647275D6686C}"/>
              </a:ext>
            </a:extLst>
          </p:cNvPr>
          <p:cNvSpPr>
            <a:spLocks noGrp="1"/>
          </p:cNvSpPr>
          <p:nvPr>
            <p:ph type="title"/>
          </p:nvPr>
        </p:nvSpPr>
        <p:spPr/>
        <p:txBody>
          <a:bodyPr/>
          <a:lstStyle/>
          <a:p>
            <a:r>
              <a:rPr lang="en-US" dirty="0"/>
              <a:t>Seq to seq with Attention</a:t>
            </a:r>
          </a:p>
        </p:txBody>
      </p:sp>
      <p:pic>
        <p:nvPicPr>
          <p:cNvPr id="11" name="Content Placeholder 10" descr="A diagram of a diagram&#10;&#10;Description automatically generated">
            <a:extLst>
              <a:ext uri="{FF2B5EF4-FFF2-40B4-BE49-F238E27FC236}">
                <a16:creationId xmlns:a16="http://schemas.microsoft.com/office/drawing/2014/main" id="{7D5A487D-F184-339F-7877-59FC055B4C0F}"/>
              </a:ext>
            </a:extLst>
          </p:cNvPr>
          <p:cNvPicPr>
            <a:picLocks noGrp="1" noChangeAspect="1"/>
          </p:cNvPicPr>
          <p:nvPr>
            <p:ph idx="1"/>
          </p:nvPr>
        </p:nvPicPr>
        <p:blipFill>
          <a:blip r:embed="rId3"/>
          <a:stretch>
            <a:fillRect/>
          </a:stretch>
        </p:blipFill>
        <p:spPr>
          <a:xfrm>
            <a:off x="2343195" y="2749550"/>
            <a:ext cx="7218273" cy="3262313"/>
          </a:xfrm>
        </p:spPr>
      </p:pic>
    </p:spTree>
    <p:extLst>
      <p:ext uri="{BB962C8B-B14F-4D97-AF65-F5344CB8AC3E}">
        <p14:creationId xmlns:p14="http://schemas.microsoft.com/office/powerpoint/2010/main" val="648816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A0510-C334-47DE-6F78-647275D6686C}"/>
              </a:ext>
            </a:extLst>
          </p:cNvPr>
          <p:cNvSpPr>
            <a:spLocks noGrp="1"/>
          </p:cNvSpPr>
          <p:nvPr>
            <p:ph type="title"/>
          </p:nvPr>
        </p:nvSpPr>
        <p:spPr/>
        <p:txBody>
          <a:bodyPr/>
          <a:lstStyle/>
          <a:p>
            <a:r>
              <a:rPr lang="en-US" dirty="0"/>
              <a:t>Seq to seq with Attention</a:t>
            </a:r>
          </a:p>
        </p:txBody>
      </p:sp>
      <p:pic>
        <p:nvPicPr>
          <p:cNvPr id="7" name="Content Placeholder 6" descr="A diagram of a computer program&#10;&#10;Description automatically generated">
            <a:extLst>
              <a:ext uri="{FF2B5EF4-FFF2-40B4-BE49-F238E27FC236}">
                <a16:creationId xmlns:a16="http://schemas.microsoft.com/office/drawing/2014/main" id="{A34719E6-0D01-0A8D-0B49-955A8CECBD53}"/>
              </a:ext>
            </a:extLst>
          </p:cNvPr>
          <p:cNvPicPr>
            <a:picLocks noGrp="1" noChangeAspect="1"/>
          </p:cNvPicPr>
          <p:nvPr>
            <p:ph idx="1"/>
          </p:nvPr>
        </p:nvPicPr>
        <p:blipFill>
          <a:blip r:embed="rId3"/>
          <a:stretch>
            <a:fillRect/>
          </a:stretch>
        </p:blipFill>
        <p:spPr>
          <a:xfrm>
            <a:off x="2424358" y="2749550"/>
            <a:ext cx="7055947" cy="3262313"/>
          </a:xfrm>
        </p:spPr>
      </p:pic>
    </p:spTree>
    <p:extLst>
      <p:ext uri="{BB962C8B-B14F-4D97-AF65-F5344CB8AC3E}">
        <p14:creationId xmlns:p14="http://schemas.microsoft.com/office/powerpoint/2010/main" val="12556252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A0510-C334-47DE-6F78-647275D6686C}"/>
              </a:ext>
            </a:extLst>
          </p:cNvPr>
          <p:cNvSpPr>
            <a:spLocks noGrp="1"/>
          </p:cNvSpPr>
          <p:nvPr>
            <p:ph type="title"/>
          </p:nvPr>
        </p:nvSpPr>
        <p:spPr/>
        <p:txBody>
          <a:bodyPr/>
          <a:lstStyle/>
          <a:p>
            <a:r>
              <a:rPr lang="en-US" dirty="0"/>
              <a:t>Seq to seq with Attention</a:t>
            </a:r>
          </a:p>
        </p:txBody>
      </p:sp>
      <p:pic>
        <p:nvPicPr>
          <p:cNvPr id="7" name="Content Placeholder 6" descr="A diagram of a machine&#10;&#10;Description automatically generated">
            <a:extLst>
              <a:ext uri="{FF2B5EF4-FFF2-40B4-BE49-F238E27FC236}">
                <a16:creationId xmlns:a16="http://schemas.microsoft.com/office/drawing/2014/main" id="{230613FA-A366-58B5-BA9E-3EC178F9C79C}"/>
              </a:ext>
            </a:extLst>
          </p:cNvPr>
          <p:cNvPicPr>
            <a:picLocks noGrp="1" noChangeAspect="1"/>
          </p:cNvPicPr>
          <p:nvPr>
            <p:ph idx="1"/>
          </p:nvPr>
        </p:nvPicPr>
        <p:blipFill>
          <a:blip r:embed="rId3"/>
          <a:stretch>
            <a:fillRect/>
          </a:stretch>
        </p:blipFill>
        <p:spPr>
          <a:xfrm>
            <a:off x="2492617" y="2749550"/>
            <a:ext cx="6919428" cy="3262313"/>
          </a:xfrm>
        </p:spPr>
      </p:pic>
    </p:spTree>
    <p:extLst>
      <p:ext uri="{BB962C8B-B14F-4D97-AF65-F5344CB8AC3E}">
        <p14:creationId xmlns:p14="http://schemas.microsoft.com/office/powerpoint/2010/main" val="7422315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70ED8-DB1B-BB6D-E7D8-305FE6D5564D}"/>
              </a:ext>
            </a:extLst>
          </p:cNvPr>
          <p:cNvSpPr>
            <a:spLocks noGrp="1"/>
          </p:cNvSpPr>
          <p:nvPr>
            <p:ph type="title"/>
          </p:nvPr>
        </p:nvSpPr>
        <p:spPr/>
        <p:txBody>
          <a:bodyPr/>
          <a:lstStyle/>
          <a:p>
            <a:r>
              <a:rPr lang="en-US" dirty="0"/>
              <a:t>Seq to seq with Attention</a:t>
            </a:r>
          </a:p>
        </p:txBody>
      </p:sp>
      <p:pic>
        <p:nvPicPr>
          <p:cNvPr id="5" name="Content Placeholder 4" descr="A computer screen shot of a diagram&#10;&#10;Description automatically generated">
            <a:extLst>
              <a:ext uri="{FF2B5EF4-FFF2-40B4-BE49-F238E27FC236}">
                <a16:creationId xmlns:a16="http://schemas.microsoft.com/office/drawing/2014/main" id="{D391B37D-0B0A-C989-0297-78B68F760DC7}"/>
              </a:ext>
            </a:extLst>
          </p:cNvPr>
          <p:cNvPicPr>
            <a:picLocks noGrp="1" noChangeAspect="1"/>
          </p:cNvPicPr>
          <p:nvPr>
            <p:ph idx="1"/>
          </p:nvPr>
        </p:nvPicPr>
        <p:blipFill>
          <a:blip r:embed="rId2"/>
          <a:stretch>
            <a:fillRect/>
          </a:stretch>
        </p:blipFill>
        <p:spPr>
          <a:xfrm>
            <a:off x="2625566" y="2749550"/>
            <a:ext cx="6653531" cy="3262313"/>
          </a:xfrm>
        </p:spPr>
      </p:pic>
    </p:spTree>
    <p:extLst>
      <p:ext uri="{BB962C8B-B14F-4D97-AF65-F5344CB8AC3E}">
        <p14:creationId xmlns:p14="http://schemas.microsoft.com/office/powerpoint/2010/main" val="652928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AA45A-E9EC-0789-33D1-5262FFE77519}"/>
              </a:ext>
            </a:extLst>
          </p:cNvPr>
          <p:cNvSpPr>
            <a:spLocks noGrp="1"/>
          </p:cNvSpPr>
          <p:nvPr>
            <p:ph type="title"/>
          </p:nvPr>
        </p:nvSpPr>
        <p:spPr/>
        <p:txBody>
          <a:bodyPr/>
          <a:lstStyle/>
          <a:p>
            <a:r>
              <a:rPr lang="en-US" dirty="0"/>
              <a:t>Seq to seq with Attention</a:t>
            </a:r>
          </a:p>
        </p:txBody>
      </p:sp>
      <p:pic>
        <p:nvPicPr>
          <p:cNvPr id="5" name="Content Placeholder 4" descr="A diagram of a computer&#10;&#10;Description automatically generated">
            <a:extLst>
              <a:ext uri="{FF2B5EF4-FFF2-40B4-BE49-F238E27FC236}">
                <a16:creationId xmlns:a16="http://schemas.microsoft.com/office/drawing/2014/main" id="{EE0375AD-0E89-C016-200D-BCE8A03A619C}"/>
              </a:ext>
            </a:extLst>
          </p:cNvPr>
          <p:cNvPicPr>
            <a:picLocks noGrp="1" noChangeAspect="1"/>
          </p:cNvPicPr>
          <p:nvPr>
            <p:ph idx="1"/>
          </p:nvPr>
        </p:nvPicPr>
        <p:blipFill>
          <a:blip r:embed="rId2"/>
          <a:stretch>
            <a:fillRect/>
          </a:stretch>
        </p:blipFill>
        <p:spPr>
          <a:xfrm>
            <a:off x="2515618" y="2749550"/>
            <a:ext cx="6873426" cy="3262313"/>
          </a:xfrm>
        </p:spPr>
      </p:pic>
    </p:spTree>
    <p:extLst>
      <p:ext uri="{BB962C8B-B14F-4D97-AF65-F5344CB8AC3E}">
        <p14:creationId xmlns:p14="http://schemas.microsoft.com/office/powerpoint/2010/main" val="1660912187"/>
      </p:ext>
    </p:extLst>
  </p:cSld>
  <p:clrMapOvr>
    <a:masterClrMapping/>
  </p:clrMapOvr>
</p:sld>
</file>

<file path=ppt/theme/theme1.xml><?xml version="1.0" encoding="utf-8"?>
<a:theme xmlns:a="http://schemas.openxmlformats.org/drawingml/2006/main" name="BevelVTI">
  <a:themeElements>
    <a:clrScheme name="Custom 148">
      <a:dk1>
        <a:srgbClr val="262626"/>
      </a:dk1>
      <a:lt1>
        <a:sysClr val="window" lastClr="FFFFFF"/>
      </a:lt1>
      <a:dk2>
        <a:srgbClr val="2F333D"/>
      </a:dk2>
      <a:lt2>
        <a:srgbClr val="ECF0F0"/>
      </a:lt2>
      <a:accent1>
        <a:srgbClr val="00BAC8"/>
      </a:accent1>
      <a:accent2>
        <a:srgbClr val="794DFF"/>
      </a:accent2>
      <a:accent3>
        <a:srgbClr val="00D17D"/>
      </a:accent3>
      <a:accent4>
        <a:srgbClr val="E69500"/>
      </a:accent4>
      <a:accent5>
        <a:srgbClr val="FE5D21"/>
      </a:accent5>
      <a:accent6>
        <a:srgbClr val="404040"/>
      </a:accent6>
      <a:hlink>
        <a:srgbClr val="3E8FF1"/>
      </a:hlink>
      <a:folHlink>
        <a:srgbClr val="939393"/>
      </a:folHlink>
    </a:clrScheme>
    <a:fontScheme name="Custom 53">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evelVTI" id="{C9E5F598-602B-46C1-AA16-073CEB959654}" vid="{2AE1FD39-65AD-4D34-93E9-C7019D0ECB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1331</TotalTime>
  <Words>1088</Words>
  <Application>Microsoft Macintosh PowerPoint</Application>
  <PresentationFormat>Widescreen</PresentationFormat>
  <Paragraphs>63</Paragraphs>
  <Slides>23</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Bierstadt</vt:lpstr>
      <vt:lpstr>Calibri</vt:lpstr>
      <vt:lpstr>Courier New</vt:lpstr>
      <vt:lpstr>Lato</vt:lpstr>
      <vt:lpstr>Montserrat</vt:lpstr>
      <vt:lpstr>Söhne</vt:lpstr>
      <vt:lpstr>BevelVTI</vt:lpstr>
      <vt:lpstr>Natural Language Processing</vt:lpstr>
      <vt:lpstr>Recap</vt:lpstr>
      <vt:lpstr>So, is Machine Translation solved? </vt:lpstr>
      <vt:lpstr>Solution to Bottleneck problem? </vt:lpstr>
      <vt:lpstr>Seq to seq with Attention</vt:lpstr>
      <vt:lpstr>Seq to seq with Attention</vt:lpstr>
      <vt:lpstr>Seq to seq with Attention</vt:lpstr>
      <vt:lpstr>Seq to seq with Attention</vt:lpstr>
      <vt:lpstr>Seq to seq with Attention</vt:lpstr>
      <vt:lpstr>Seq to seq with Attention</vt:lpstr>
      <vt:lpstr>Attention</vt:lpstr>
      <vt:lpstr>Self- Attention</vt:lpstr>
      <vt:lpstr>PowerPoint Presentation</vt:lpstr>
      <vt:lpstr>Steps in Self- Attention</vt:lpstr>
      <vt:lpstr>Continuation</vt:lpstr>
      <vt:lpstr>Continuation</vt:lpstr>
      <vt:lpstr>PowerPoint Presentation</vt:lpstr>
      <vt:lpstr>PowerPoint Presentation</vt:lpstr>
      <vt:lpstr>PowerPoint Presentation</vt:lpstr>
      <vt:lpstr>PowerPoint Presentation</vt:lpstr>
      <vt:lpstr>PowerPoint Presentation</vt:lpstr>
      <vt:lpstr>Why Self-attention is important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Processing</dc:title>
  <dc:creator>Merchant, Maryam Yahayabhai</dc:creator>
  <cp:lastModifiedBy>Merchant, Maryam Yahayabhai</cp:lastModifiedBy>
  <cp:revision>6</cp:revision>
  <dcterms:created xsi:type="dcterms:W3CDTF">2023-09-07T15:15:58Z</dcterms:created>
  <dcterms:modified xsi:type="dcterms:W3CDTF">2023-11-02T17:45:34Z</dcterms:modified>
</cp:coreProperties>
</file>